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4"/>
  </p:sldMasterIdLst>
  <p:notesMasterIdLst>
    <p:notesMasterId r:id="rId24"/>
  </p:notesMasterIdLst>
  <p:handoutMasterIdLst>
    <p:handoutMasterId r:id="rId25"/>
  </p:handoutMasterIdLst>
  <p:sldIdLst>
    <p:sldId id="2147469242" r:id="rId5"/>
    <p:sldId id="2147469547" r:id="rId6"/>
    <p:sldId id="596" r:id="rId7"/>
    <p:sldId id="2147469556" r:id="rId8"/>
    <p:sldId id="2147469537" r:id="rId9"/>
    <p:sldId id="2147469557" r:id="rId10"/>
    <p:sldId id="2147469558" r:id="rId11"/>
    <p:sldId id="2147469559" r:id="rId12"/>
    <p:sldId id="2147469560" r:id="rId13"/>
    <p:sldId id="2147469561" r:id="rId14"/>
    <p:sldId id="2147469563" r:id="rId15"/>
    <p:sldId id="2147469564" r:id="rId16"/>
    <p:sldId id="2147469565" r:id="rId17"/>
    <p:sldId id="2147469566" r:id="rId18"/>
    <p:sldId id="2147469567" r:id="rId19"/>
    <p:sldId id="2147469568" r:id="rId20"/>
    <p:sldId id="2147469569" r:id="rId21"/>
    <p:sldId id="2147469570" r:id="rId22"/>
    <p:sldId id="214746924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6A79290-801E-6492-FD5E-3F3345547091}" name="Prashant Singh Gaur" initials="PG" userId="S::psgaur@netlink.com::9300face-194c-4db4-a9c2-87bbdf696f5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5E6"/>
    <a:srgbClr val="2F5597"/>
    <a:srgbClr val="094074"/>
    <a:srgbClr val="2F959D"/>
    <a:srgbClr val="5B9BD5"/>
    <a:srgbClr val="F9F9F9"/>
    <a:srgbClr val="3C6997"/>
    <a:srgbClr val="4472C4"/>
    <a:srgbClr val="9DC3E6"/>
    <a:srgbClr val="5A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11" autoAdjust="0"/>
    <p:restoredTop sz="93883" autoAdjust="0"/>
  </p:normalViewPr>
  <p:slideViewPr>
    <p:cSldViewPr snapToGrid="0" snapToObjects="1">
      <p:cViewPr varScale="1">
        <p:scale>
          <a:sx n="69" d="100"/>
          <a:sy n="69" d="100"/>
        </p:scale>
        <p:origin x="24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52" d="100"/>
          <a:sy n="52" d="100"/>
        </p:scale>
        <p:origin x="294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D67444-84C3-F75F-6068-66CEB0C7B9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3A8847-371D-8197-FEB8-EF0F1B1A81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D3F02-2A0E-4B13-9DC1-D2D4EBC9D79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A21A5-B011-9BC6-25BE-0E9B3301EC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09E38-7FE0-4A9E-7DF3-87F99DA9E3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99674-A7B4-4390-9F7F-6445BC15F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68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B91F9-EE6D-4441-BD04-DF73772EF80C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B3A74-CAF1-42B1-A552-CA761C0D58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90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143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E49731-C0A7-4D0B-8ADD-7B38619FF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39F850-BE4F-4900-8EB5-8354F0E71E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6D17E320-6D92-4349-B544-5FE7AF887601}"/>
              </a:ext>
            </a:extLst>
          </p:cNvPr>
          <p:cNvSpPr/>
          <p:nvPr userDrawn="1"/>
        </p:nvSpPr>
        <p:spPr>
          <a:xfrm rot="5400000">
            <a:off x="-717191" y="925601"/>
            <a:ext cx="6441177" cy="5006795"/>
          </a:xfrm>
          <a:prstGeom prst="round2SameRect">
            <a:avLst>
              <a:gd name="adj1" fmla="val 3811"/>
              <a:gd name="adj2" fmla="val 0"/>
            </a:avLst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8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B1DA53-312E-4079-A90C-84D60EA00E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4775D8-7684-4016-838B-97CAA5561C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9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288B315-07B3-88AE-F96E-1A44DC75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916" y="344313"/>
            <a:ext cx="9055510" cy="587857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8594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46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10F6588-865B-B71A-2540-402348B571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069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73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204A79CE-FAC9-43D1-583B-5A58113C8A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A6BF86D-DC2D-BD4F-838A-BEE5502B7DC7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EF3A7E9-FD1F-E3BC-FE80-67A8E84E8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D32B3A0D-2A7A-EF5A-D431-7DAD6A88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5AA302-7D35-724E-943F-BD7A6BB399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282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81482F-9E3B-473C-AF9E-889403F8DD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8EA135-48AE-4D23-92C0-49D4F9E577C7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2AD17D-92A0-4A64-BEF3-0EE0C8875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01063-701D-4EA1-BF01-B6E07ED6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0FF1DE-4656-4ACB-B459-F8178A0B72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61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 13"/>
          <p:cNvSpPr/>
          <p:nvPr userDrawn="1"/>
        </p:nvSpPr>
        <p:spPr bwMode="auto">
          <a:xfrm>
            <a:off x="1" y="1588"/>
            <a:ext cx="9817853" cy="6858001"/>
          </a:xfrm>
          <a:custGeom>
            <a:avLst/>
            <a:gdLst>
              <a:gd name="connsiteX0" fmla="*/ 3242171 w 9817852"/>
              <a:gd name="connsiteY0" fmla="*/ 0 h 6858001"/>
              <a:gd name="connsiteX1" fmla="*/ 9817852 w 9817852"/>
              <a:gd name="connsiteY1" fmla="*/ 0 h 6858001"/>
              <a:gd name="connsiteX2" fmla="*/ 2946076 w 9817852"/>
              <a:gd name="connsiteY2" fmla="*/ 6858001 h 6858001"/>
              <a:gd name="connsiteX3" fmla="*/ 0 w 9817852"/>
              <a:gd name="connsiteY3" fmla="*/ 6858001 h 6858001"/>
              <a:gd name="connsiteX4" fmla="*/ 0 w 9817852"/>
              <a:gd name="connsiteY4" fmla="*/ 323567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7852" h="6858001">
                <a:moveTo>
                  <a:pt x="3242171" y="0"/>
                </a:moveTo>
                <a:lnTo>
                  <a:pt x="9817852" y="0"/>
                </a:lnTo>
                <a:lnTo>
                  <a:pt x="2946076" y="6858001"/>
                </a:lnTo>
                <a:lnTo>
                  <a:pt x="0" y="6858001"/>
                </a:lnTo>
                <a:lnTo>
                  <a:pt x="0" y="3235670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</p:spPr>
        <p:txBody>
          <a:bodyPr vert="horz" wrap="square" lIns="91426" tIns="45713" rIns="91426" bIns="45713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49052" y="179388"/>
            <a:ext cx="407986" cy="361950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2" b="1">
                <a:solidFill>
                  <a:schemeClr val="tx1">
                    <a:alpha val="50000"/>
                  </a:schemeClr>
                </a:solidFill>
                <a:latin typeface="+mj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Shape 922"/>
          <p:cNvSpPr>
            <a:spLocks noGrp="1"/>
          </p:cNvSpPr>
          <p:nvPr>
            <p:ph type="body" sz="quarter" idx="17" hasCustomPrompt="1"/>
          </p:nvPr>
        </p:nvSpPr>
        <p:spPr>
          <a:xfrm>
            <a:off x="1070323" y="901702"/>
            <a:ext cx="9346856" cy="1804986"/>
          </a:xfrm>
          <a:prstGeom prst="rect">
            <a:avLst/>
          </a:prstGeom>
        </p:spPr>
        <p:txBody>
          <a:bodyPr lIns="0" tIns="146304" rIns="0" b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334" b="1" spc="-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H1 Title here</a:t>
            </a:r>
            <a:endParaRPr dirty="0"/>
          </a:p>
        </p:txBody>
      </p:sp>
      <p:cxnSp>
        <p:nvCxnSpPr>
          <p:cNvPr id="3" name="Прямая соединительная линия 2"/>
          <p:cNvCxnSpPr/>
          <p:nvPr userDrawn="1"/>
        </p:nvCxnSpPr>
        <p:spPr>
          <a:xfrm flipV="1">
            <a:off x="6816727" y="1263654"/>
            <a:ext cx="2166939" cy="2166937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hape 922"/>
          <p:cNvSpPr>
            <a:spLocks noGrp="1"/>
          </p:cNvSpPr>
          <p:nvPr>
            <p:ph type="body" sz="quarter" idx="42" hasCustomPrompt="1"/>
          </p:nvPr>
        </p:nvSpPr>
        <p:spPr>
          <a:xfrm>
            <a:off x="1070323" y="2345532"/>
            <a:ext cx="9346856" cy="1804986"/>
          </a:xfrm>
          <a:prstGeom prst="rect">
            <a:avLst/>
          </a:prstGeom>
        </p:spPr>
        <p:txBody>
          <a:bodyPr lIns="0" tIns="146304" rIns="0" b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334" b="1" spc="-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H1 Title here</a:t>
            </a:r>
          </a:p>
        </p:txBody>
      </p:sp>
      <p:sp>
        <p:nvSpPr>
          <p:cNvPr id="12" name="Shape 922"/>
          <p:cNvSpPr>
            <a:spLocks noGrp="1"/>
          </p:cNvSpPr>
          <p:nvPr>
            <p:ph type="body" sz="quarter" idx="43" hasCustomPrompt="1"/>
          </p:nvPr>
        </p:nvSpPr>
        <p:spPr>
          <a:xfrm>
            <a:off x="1070323" y="3788570"/>
            <a:ext cx="9346856" cy="1804986"/>
          </a:xfrm>
          <a:prstGeom prst="rect">
            <a:avLst/>
          </a:prstGeom>
        </p:spPr>
        <p:txBody>
          <a:bodyPr lIns="0" tIns="146304" rIns="0" b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334" b="1" spc="-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H1 Title here</a:t>
            </a:r>
          </a:p>
        </p:txBody>
      </p:sp>
      <p:sp>
        <p:nvSpPr>
          <p:cNvPr id="13" name="Shape 922"/>
          <p:cNvSpPr>
            <a:spLocks noGrp="1"/>
          </p:cNvSpPr>
          <p:nvPr>
            <p:ph type="body" sz="quarter" idx="44" hasCustomPrompt="1"/>
          </p:nvPr>
        </p:nvSpPr>
        <p:spPr>
          <a:xfrm>
            <a:off x="1070323" y="5232402"/>
            <a:ext cx="9346856" cy="1804986"/>
          </a:xfrm>
          <a:prstGeom prst="rect">
            <a:avLst/>
          </a:prstGeom>
        </p:spPr>
        <p:txBody>
          <a:bodyPr lIns="0" tIns="146304" rIns="0" b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1334" b="1" spc="-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H1 Title here</a:t>
            </a:r>
          </a:p>
        </p:txBody>
      </p:sp>
      <p:sp>
        <p:nvSpPr>
          <p:cNvPr id="10" name="Текст 7"/>
          <p:cNvSpPr>
            <a:spLocks noGrp="1"/>
          </p:cNvSpPr>
          <p:nvPr>
            <p:ph type="body" sz="quarter" idx="45" hasCustomPrompt="1"/>
          </p:nvPr>
        </p:nvSpPr>
        <p:spPr>
          <a:xfrm rot="16200000">
            <a:off x="-1368257" y="4023262"/>
            <a:ext cx="3599512" cy="29492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50000"/>
              </a:lnSpc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Small text here</a:t>
            </a:r>
          </a:p>
        </p:txBody>
      </p:sp>
    </p:spTree>
    <p:extLst>
      <p:ext uri="{BB962C8B-B14F-4D97-AF65-F5344CB8AC3E}">
        <p14:creationId xmlns:p14="http://schemas.microsoft.com/office/powerpoint/2010/main" val="132070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3DBAD43-B2B1-4482-AA95-B4B90B92B23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A6789BA-8C3B-4B2D-8C27-037660519988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rgbClr val="0070C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0200A83F-738E-4822-8ED1-853741B69862}"/>
              </a:ext>
            </a:extLst>
          </p:cNvPr>
          <p:cNvSpPr/>
          <p:nvPr userDrawn="1"/>
        </p:nvSpPr>
        <p:spPr>
          <a:xfrm rot="5400000">
            <a:off x="2573659" y="-2365247"/>
            <a:ext cx="6441177" cy="11588494"/>
          </a:xfrm>
          <a:prstGeom prst="round2SameRect">
            <a:avLst>
              <a:gd name="adj1" fmla="val 3811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9C6EE788-0EBA-0069-73FA-9E23816C20EA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980113" y="1484472"/>
            <a:ext cx="6211887" cy="537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584D1E7-A644-D37F-D72B-B1FC446E8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863" y="344129"/>
            <a:ext cx="9176736" cy="6844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9587EFE-E760-3FFF-4C1F-772BC37F71D0}"/>
              </a:ext>
            </a:extLst>
          </p:cNvPr>
          <p:cNvSpPr txBox="1"/>
          <p:nvPr userDrawn="1"/>
        </p:nvSpPr>
        <p:spPr>
          <a:xfrm>
            <a:off x="8334420" y="6649591"/>
            <a:ext cx="3855402" cy="2084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www.netlink.com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2B4D27C-5981-F612-5044-2924BF055E95}"/>
              </a:ext>
            </a:extLst>
          </p:cNvPr>
          <p:cNvSpPr txBox="1"/>
          <p:nvPr userDrawn="1"/>
        </p:nvSpPr>
        <p:spPr>
          <a:xfrm>
            <a:off x="-5845" y="6654238"/>
            <a:ext cx="638678" cy="2037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Slide </a:t>
            </a:r>
            <a:fld id="{465AA302-7D35-724E-943F-BD7A6BB39921}" type="slidenum">
              <a:rPr lang="en-US" sz="900" kern="120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‹#›</a:t>
            </a:fld>
            <a:endParaRPr lang="en-US" sz="100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9FEA93-BD03-4A53-A4FE-8089311A522C}"/>
              </a:ext>
            </a:extLst>
          </p:cNvPr>
          <p:cNvCxnSpPr>
            <a:cxnSpLocks/>
          </p:cNvCxnSpPr>
          <p:nvPr userDrawn="1"/>
        </p:nvCxnSpPr>
        <p:spPr>
          <a:xfrm>
            <a:off x="1054595" y="303386"/>
            <a:ext cx="0" cy="813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DBA6AF7-DE67-4BA6-86C7-2CDD992ECF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-1083" t="-5615" r="57436" b="-3651"/>
          <a:stretch/>
        </p:blipFill>
        <p:spPr>
          <a:xfrm>
            <a:off x="216740" y="339129"/>
            <a:ext cx="697661" cy="614948"/>
          </a:xfrm>
          <a:prstGeom prst="roundRect">
            <a:avLst>
              <a:gd name="adj" fmla="val 9933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589069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6" r:id="rId2"/>
    <p:sldLayoutId id="2147483677" r:id="rId3"/>
    <p:sldLayoutId id="2147483662" r:id="rId4"/>
    <p:sldLayoutId id="2147483663" r:id="rId5"/>
    <p:sldLayoutId id="2147483664" r:id="rId6"/>
    <p:sldLayoutId id="2147483665" r:id="rId7"/>
    <p:sldLayoutId id="2147483667" r:id="rId8"/>
    <p:sldLayoutId id="214748367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42" Type="http://schemas.openxmlformats.org/officeDocument/2006/relationships/image" Target="../media/image55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4" Type="http://schemas.openxmlformats.org/officeDocument/2006/relationships/image" Target="../media/image57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43" Type="http://schemas.openxmlformats.org/officeDocument/2006/relationships/image" Target="../media/image56.png"/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20" Type="http://schemas.openxmlformats.org/officeDocument/2006/relationships/image" Target="../media/image33.png"/><Relationship Id="rId41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3E007-B9B9-4E22-A5F1-2F032AE88864}"/>
              </a:ext>
            </a:extLst>
          </p:cNvPr>
          <p:cNvSpPr txBox="1"/>
          <p:nvPr/>
        </p:nvSpPr>
        <p:spPr>
          <a:xfrm>
            <a:off x="0" y="3966205"/>
            <a:ext cx="12192000" cy="1545591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  <a:prstDash val="sysDash"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r>
              <a:rPr lang="en-US" sz="5400" b="1" dirty="0">
                <a:solidFill>
                  <a:srgbClr val="00B0F0"/>
                </a:solidFill>
                <a:latin typeface="Aptos Display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RPA Technical Architecture Program 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DDFBAE6-4C9F-4743-8AF8-C8E8CEF48AB8}"/>
              </a:ext>
            </a:extLst>
          </p:cNvPr>
          <p:cNvSpPr/>
          <p:nvPr/>
        </p:nvSpPr>
        <p:spPr>
          <a:xfrm>
            <a:off x="-758687" y="320419"/>
            <a:ext cx="11277599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algn="ctr">
              <a:lnSpc>
                <a:spcPts val="7545"/>
              </a:lnSpc>
              <a:buNone/>
            </a:pPr>
            <a:endParaRPr lang="en-US" sz="4800" b="1" dirty="0">
              <a:solidFill>
                <a:schemeClr val="bg1"/>
              </a:solidFill>
              <a:cs typeface="Calibri Light" panose="020F03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41EDE3-F06A-44AF-9AA4-53A2D1997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568" t="-12264" r="-10396" b="-12264"/>
          <a:stretch/>
        </p:blipFill>
        <p:spPr>
          <a:xfrm>
            <a:off x="96983" y="74847"/>
            <a:ext cx="2286000" cy="1020763"/>
          </a:xfrm>
          <a:prstGeom prst="roundRect">
            <a:avLst>
              <a:gd name="adj" fmla="val 9933"/>
            </a:avLst>
          </a:prstGeom>
          <a:solidFill>
            <a:schemeClr val="bg1"/>
          </a:solidFill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0FD4E4-617D-42AC-AAD6-7D750216B125}"/>
              </a:ext>
            </a:extLst>
          </p:cNvPr>
          <p:cNvCxnSpPr>
            <a:cxnSpLocks/>
          </p:cNvCxnSpPr>
          <p:nvPr/>
        </p:nvCxnSpPr>
        <p:spPr>
          <a:xfrm flipH="1">
            <a:off x="1925782" y="3772243"/>
            <a:ext cx="845127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ubai Holding - Wikipedia">
            <a:extLst>
              <a:ext uri="{FF2B5EF4-FFF2-40B4-BE49-F238E27FC236}">
                <a16:creationId xmlns:a16="http://schemas.microsoft.com/office/drawing/2014/main" id="{2B5B129C-0813-C3B6-BBDA-1C2E529A6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341" y="1215345"/>
            <a:ext cx="3465368" cy="243093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68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553">
            <a:extLst>
              <a:ext uri="{FF2B5EF4-FFF2-40B4-BE49-F238E27FC236}">
                <a16:creationId xmlns:a16="http://schemas.microsoft.com/office/drawing/2014/main" id="{81BFD6CD-C8D5-FAD3-5B18-0D0C8FF09F42}"/>
              </a:ext>
            </a:extLst>
          </p:cNvPr>
          <p:cNvSpPr txBox="1"/>
          <p:nvPr/>
        </p:nvSpPr>
        <p:spPr>
          <a:xfrm>
            <a:off x="1114229" y="398421"/>
            <a:ext cx="1027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a typeface="Lato" charset="0"/>
                <a:cs typeface="Lato" charset="0"/>
              </a:rPr>
              <a:t>Delivery Model</a:t>
            </a:r>
          </a:p>
        </p:txBody>
      </p:sp>
      <p:cxnSp>
        <p:nvCxnSpPr>
          <p:cNvPr id="5" name="直接连接符 6">
            <a:extLst>
              <a:ext uri="{FF2B5EF4-FFF2-40B4-BE49-F238E27FC236}">
                <a16:creationId xmlns:a16="http://schemas.microsoft.com/office/drawing/2014/main" id="{9C9B2AD8-AE3B-54D8-6C41-01CF3AAF9983}"/>
              </a:ext>
            </a:extLst>
          </p:cNvPr>
          <p:cNvCxnSpPr>
            <a:cxnSpLocks/>
          </p:cNvCxnSpPr>
          <p:nvPr/>
        </p:nvCxnSpPr>
        <p:spPr>
          <a:xfrm>
            <a:off x="1174740" y="1007729"/>
            <a:ext cx="3092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F27BC6-AAAB-F354-6C15-A0FBC9B733E7}"/>
              </a:ext>
            </a:extLst>
          </p:cNvPr>
          <p:cNvSpPr txBox="1"/>
          <p:nvPr/>
        </p:nvSpPr>
        <p:spPr>
          <a:xfrm rot="16200000">
            <a:off x="-2081725" y="3224000"/>
            <a:ext cx="54357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2F5597"/>
                </a:solidFill>
                <a:ea typeface="Lato" charset="0"/>
                <a:cs typeface="Lato" charset="0"/>
              </a:defRPr>
            </a:lvl1pPr>
          </a:lstStyle>
          <a:p>
            <a:pPr algn="ctr"/>
            <a:r>
              <a:rPr lang="en-US" dirty="0"/>
              <a:t>Automation Implementation Methodology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D832570-41D9-2FE0-7291-CFE678ACF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800670"/>
              </p:ext>
            </p:extLst>
          </p:nvPr>
        </p:nvGraphicFramePr>
        <p:xfrm>
          <a:off x="1174740" y="1232481"/>
          <a:ext cx="10217511" cy="5066719"/>
        </p:xfrm>
        <a:graphic>
          <a:graphicData uri="http://schemas.openxmlformats.org/drawingml/2006/table">
            <a:tbl>
              <a:tblPr/>
              <a:tblGrid>
                <a:gridCol w="1476734">
                  <a:extLst>
                    <a:ext uri="{9D8B030D-6E8A-4147-A177-3AD203B41FA5}">
                      <a16:colId xmlns:a16="http://schemas.microsoft.com/office/drawing/2014/main" val="3398606538"/>
                    </a:ext>
                  </a:extLst>
                </a:gridCol>
                <a:gridCol w="2229868">
                  <a:extLst>
                    <a:ext uri="{9D8B030D-6E8A-4147-A177-3AD203B41FA5}">
                      <a16:colId xmlns:a16="http://schemas.microsoft.com/office/drawing/2014/main" val="1054182498"/>
                    </a:ext>
                  </a:extLst>
                </a:gridCol>
                <a:gridCol w="3956531">
                  <a:extLst>
                    <a:ext uri="{9D8B030D-6E8A-4147-A177-3AD203B41FA5}">
                      <a16:colId xmlns:a16="http://schemas.microsoft.com/office/drawing/2014/main" val="1022740907"/>
                    </a:ext>
                  </a:extLst>
                </a:gridCol>
                <a:gridCol w="2554378">
                  <a:extLst>
                    <a:ext uri="{9D8B030D-6E8A-4147-A177-3AD203B41FA5}">
                      <a16:colId xmlns:a16="http://schemas.microsoft.com/office/drawing/2014/main" val="2712310866"/>
                    </a:ext>
                  </a:extLst>
                </a:gridCol>
              </a:tblGrid>
              <a:tr h="2775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Stage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Role Involved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Key Task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Output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604636"/>
                  </a:ext>
                </a:extLst>
              </a:tr>
              <a:tr h="510999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Deployment </a:t>
                      </a:r>
                    </a:p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and </a:t>
                      </a:r>
                    </a:p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Hypercare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Solution Architect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Migrate the final process packages, libraries, and assets to the production Orchestrator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Revising the Runbook document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185943"/>
                  </a:ext>
                </a:extLst>
              </a:tr>
              <a:tr h="249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Project Manager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Identify and address issues quickly using hypercare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Completing production bug fixes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908774"/>
                  </a:ext>
                </a:extLst>
              </a:tr>
              <a:tr h="2495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Automation Developers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Run and review production cases using hypercare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714813"/>
                  </a:ext>
                </a:extLst>
              </a:tr>
              <a:tr h="2614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Fix issues promptly and repush to production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860435"/>
                  </a:ext>
                </a:extLst>
              </a:tr>
              <a:tr h="2614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Initiate knowledge transfer during hypercare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693211"/>
                  </a:ext>
                </a:extLst>
              </a:tr>
              <a:tr h="499117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Project Closure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Business Analyst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Confirm conformance of all services are made as per the contract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Checking and signing off contract completion by the client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266474"/>
                  </a:ext>
                </a:extLst>
              </a:tr>
              <a:tr h="7486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Solution Architect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Carry out the handover process for long-term support of the developed automations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Initiating knowledge transfer and document handover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861832"/>
                  </a:ext>
                </a:extLst>
              </a:tr>
              <a:tr h="4991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Project Manager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Check and close financial loops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764924"/>
                  </a:ext>
                </a:extLst>
              </a:tr>
              <a:tr h="7486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Automation Developers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433785"/>
                  </a:ext>
                </a:extLst>
              </a:tr>
              <a:tr h="7605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Business Team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196" marR="7196" marT="719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4663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706388A-E07B-B9FE-FB68-1E1188BDF481}"/>
              </a:ext>
            </a:extLst>
          </p:cNvPr>
          <p:cNvSpPr/>
          <p:nvPr/>
        </p:nvSpPr>
        <p:spPr>
          <a:xfrm>
            <a:off x="13658699" y="5475475"/>
            <a:ext cx="1295400" cy="898161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44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553">
            <a:extLst>
              <a:ext uri="{FF2B5EF4-FFF2-40B4-BE49-F238E27FC236}">
                <a16:creationId xmlns:a16="http://schemas.microsoft.com/office/drawing/2014/main" id="{B46F7F06-A067-667E-B27A-8F25CC7D47BB}"/>
              </a:ext>
            </a:extLst>
          </p:cNvPr>
          <p:cNvSpPr txBox="1"/>
          <p:nvPr/>
        </p:nvSpPr>
        <p:spPr>
          <a:xfrm>
            <a:off x="1174740" y="375858"/>
            <a:ext cx="1027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a typeface="Lato" charset="0"/>
                <a:cs typeface="Lato" charset="0"/>
              </a:rPr>
              <a:t>Our Capabilities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AD925A-55A0-9388-8A5C-F9A69238C757}"/>
              </a:ext>
            </a:extLst>
          </p:cNvPr>
          <p:cNvSpPr/>
          <p:nvPr/>
        </p:nvSpPr>
        <p:spPr>
          <a:xfrm>
            <a:off x="1350436" y="6877766"/>
            <a:ext cx="10361851" cy="369320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pPr lvl="0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Aptos Display" panose="020B0004020202020204" pitchFamily="34" charset="0"/>
                <a:cs typeface="+mn-ea"/>
                <a:sym typeface="+mn-lt"/>
              </a:rPr>
              <a:t>Netlink will follow the below Governance Model throughout the multiple phases of this project:</a:t>
            </a:r>
          </a:p>
        </p:txBody>
      </p:sp>
      <p:cxnSp>
        <p:nvCxnSpPr>
          <p:cNvPr id="4" name="直接连接符 6">
            <a:extLst>
              <a:ext uri="{FF2B5EF4-FFF2-40B4-BE49-F238E27FC236}">
                <a16:creationId xmlns:a16="http://schemas.microsoft.com/office/drawing/2014/main" id="{A1551F3D-FD18-BAF8-E523-14CDFFEF3807}"/>
              </a:ext>
            </a:extLst>
          </p:cNvPr>
          <p:cNvCxnSpPr>
            <a:cxnSpLocks/>
          </p:cNvCxnSpPr>
          <p:nvPr/>
        </p:nvCxnSpPr>
        <p:spPr>
          <a:xfrm>
            <a:off x="1216511" y="1022189"/>
            <a:ext cx="5759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23">
            <a:extLst>
              <a:ext uri="{FF2B5EF4-FFF2-40B4-BE49-F238E27FC236}">
                <a16:creationId xmlns:a16="http://schemas.microsoft.com/office/drawing/2014/main" id="{2A16A5D1-C4C7-C8EF-BDAE-CC100B700497}"/>
              </a:ext>
            </a:extLst>
          </p:cNvPr>
          <p:cNvSpPr/>
          <p:nvPr/>
        </p:nvSpPr>
        <p:spPr>
          <a:xfrm>
            <a:off x="1350436" y="10544788"/>
            <a:ext cx="4580117" cy="1686277"/>
          </a:xfrm>
          <a:prstGeom prst="roundRect">
            <a:avLst>
              <a:gd name="adj" fmla="val 839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26">
            <a:extLst>
              <a:ext uri="{FF2B5EF4-FFF2-40B4-BE49-F238E27FC236}">
                <a16:creationId xmlns:a16="http://schemas.microsoft.com/office/drawing/2014/main" id="{182813DB-8376-488C-FB23-4BACA5E191A4}"/>
              </a:ext>
            </a:extLst>
          </p:cNvPr>
          <p:cNvSpPr/>
          <p:nvPr/>
        </p:nvSpPr>
        <p:spPr>
          <a:xfrm>
            <a:off x="1350435" y="10075711"/>
            <a:ext cx="4580117" cy="476787"/>
          </a:xfrm>
          <a:prstGeom prst="roundRect">
            <a:avLst>
              <a:gd name="adj" fmla="val 25115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25">
            <a:extLst>
              <a:ext uri="{FF2B5EF4-FFF2-40B4-BE49-F238E27FC236}">
                <a16:creationId xmlns:a16="http://schemas.microsoft.com/office/drawing/2014/main" id="{4BC7AB83-6429-E508-A62D-154A377F6938}"/>
              </a:ext>
            </a:extLst>
          </p:cNvPr>
          <p:cNvSpPr/>
          <p:nvPr/>
        </p:nvSpPr>
        <p:spPr>
          <a:xfrm>
            <a:off x="6853638" y="7610333"/>
            <a:ext cx="4580116" cy="476787"/>
          </a:xfrm>
          <a:prstGeom prst="roundRect">
            <a:avLst>
              <a:gd name="adj" fmla="val 29681"/>
            </a:avLst>
          </a:prstGeom>
          <a:solidFill>
            <a:srgbClr val="3C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24">
            <a:extLst>
              <a:ext uri="{FF2B5EF4-FFF2-40B4-BE49-F238E27FC236}">
                <a16:creationId xmlns:a16="http://schemas.microsoft.com/office/drawing/2014/main" id="{1C8E5461-2BE2-B6B6-8D48-835E7ED117DB}"/>
              </a:ext>
            </a:extLst>
          </p:cNvPr>
          <p:cNvSpPr/>
          <p:nvPr/>
        </p:nvSpPr>
        <p:spPr>
          <a:xfrm>
            <a:off x="1348437" y="7615960"/>
            <a:ext cx="4580117" cy="476787"/>
          </a:xfrm>
          <a:prstGeom prst="roundRect">
            <a:avLst>
              <a:gd name="adj" fmla="val 29681"/>
            </a:avLst>
          </a:prstGeom>
          <a:solidFill>
            <a:srgbClr val="09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ounded Rectangle 22">
            <a:extLst>
              <a:ext uri="{FF2B5EF4-FFF2-40B4-BE49-F238E27FC236}">
                <a16:creationId xmlns:a16="http://schemas.microsoft.com/office/drawing/2014/main" id="{D7564034-6DD7-15CD-746B-F11F25C193B6}"/>
              </a:ext>
            </a:extLst>
          </p:cNvPr>
          <p:cNvSpPr/>
          <p:nvPr/>
        </p:nvSpPr>
        <p:spPr>
          <a:xfrm>
            <a:off x="6853637" y="8087120"/>
            <a:ext cx="4580115" cy="1704767"/>
          </a:xfrm>
          <a:prstGeom prst="roundRect">
            <a:avLst>
              <a:gd name="adj" fmla="val 1125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1111106D-41E6-8ED8-198A-A15C7DF61E50}"/>
              </a:ext>
            </a:extLst>
          </p:cNvPr>
          <p:cNvSpPr/>
          <p:nvPr/>
        </p:nvSpPr>
        <p:spPr>
          <a:xfrm>
            <a:off x="1333458" y="8087448"/>
            <a:ext cx="4595096" cy="1704439"/>
          </a:xfrm>
          <a:prstGeom prst="roundRect">
            <a:avLst>
              <a:gd name="adj" fmla="val 1021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77749B-4816-82AF-4D94-4C62478685CD}"/>
              </a:ext>
            </a:extLst>
          </p:cNvPr>
          <p:cNvSpPr/>
          <p:nvPr/>
        </p:nvSpPr>
        <p:spPr>
          <a:xfrm>
            <a:off x="1538784" y="8149403"/>
            <a:ext cx="312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ea typeface="Calibri"/>
                <a:cs typeface="Calibri"/>
              </a:rPr>
              <a:t>Landscape Understanding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ea typeface="Calibri"/>
                <a:cs typeface="Calibri"/>
              </a:rPr>
              <a:t>Licensing proposals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ea typeface="Calibri"/>
                <a:cs typeface="Calibri"/>
              </a:rPr>
              <a:t>Reselling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B2E11E-03BB-7A32-4BA2-2D3F99C26C21}"/>
              </a:ext>
            </a:extLst>
          </p:cNvPr>
          <p:cNvSpPr/>
          <p:nvPr/>
        </p:nvSpPr>
        <p:spPr>
          <a:xfrm>
            <a:off x="7061815" y="8149403"/>
            <a:ext cx="3596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ea typeface="Calibri"/>
                <a:cs typeface="Calibri"/>
              </a:rPr>
              <a:t>Inventory list down of processes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Aptos Display" panose="020B0004020202020204" pitchFamily="34" charset="0"/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ea typeface="Calibri"/>
                <a:cs typeface="Calibri"/>
              </a:rPr>
              <a:t>Opportunity Assessment of RPA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ea typeface="Calibri"/>
                <a:cs typeface="Calibri"/>
              </a:rPr>
              <a:t>Process Pipeline Prioritization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ea typeface="Calibri"/>
                <a:cs typeface="Calibri"/>
              </a:rPr>
              <a:t>Performance Assessment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2AF4D0-491A-A016-E724-EEE7DADBFBEA}"/>
              </a:ext>
            </a:extLst>
          </p:cNvPr>
          <p:cNvSpPr/>
          <p:nvPr/>
        </p:nvSpPr>
        <p:spPr>
          <a:xfrm>
            <a:off x="1468793" y="10589925"/>
            <a:ext cx="4343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ea typeface="Calibri"/>
                <a:cs typeface="Calibri"/>
              </a:rPr>
              <a:t>Process and Robots Architecture</a:t>
            </a:r>
            <a:endParaRPr lang="en-IN" dirty="0">
              <a:solidFill>
                <a:schemeClr val="bg2">
                  <a:lumMod val="25000"/>
                </a:schemeClr>
              </a:solidFill>
              <a:latin typeface="Aptos Display" panose="020B0004020202020204" pitchFamily="34" charset="0"/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ea typeface="Calibri"/>
                <a:cs typeface="Calibri"/>
              </a:rPr>
              <a:t>POC Development and ROI Analysis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ea typeface="Calibri"/>
                <a:cs typeface="Calibri"/>
              </a:rPr>
              <a:t>Development, Documentation, Testing and Production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ea typeface="Calibri"/>
                <a:cs typeface="Calibri"/>
              </a:rPr>
              <a:t>Training and Establishing COE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C0A5B1-1180-6D35-6020-F9AEFAB7D4E9}"/>
              </a:ext>
            </a:extLst>
          </p:cNvPr>
          <p:cNvSpPr/>
          <p:nvPr/>
        </p:nvSpPr>
        <p:spPr>
          <a:xfrm>
            <a:off x="2946780" y="7625384"/>
            <a:ext cx="1420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Licensing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FC7B81-3C43-0BB5-079B-112895998C55}"/>
              </a:ext>
            </a:extLst>
          </p:cNvPr>
          <p:cNvSpPr/>
          <p:nvPr/>
        </p:nvSpPr>
        <p:spPr>
          <a:xfrm>
            <a:off x="8500731" y="7597266"/>
            <a:ext cx="1604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Consulting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0AC07E-F18C-B43B-8009-EFB9B425E039}"/>
              </a:ext>
            </a:extLst>
          </p:cNvPr>
          <p:cNvSpPr/>
          <p:nvPr/>
        </p:nvSpPr>
        <p:spPr>
          <a:xfrm>
            <a:off x="2173480" y="10094846"/>
            <a:ext cx="2985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Implement &amp; Support</a:t>
            </a:r>
          </a:p>
        </p:txBody>
      </p:sp>
      <p:sp>
        <p:nvSpPr>
          <p:cNvPr id="20" name="Rounded Rectangle 25">
            <a:extLst>
              <a:ext uri="{FF2B5EF4-FFF2-40B4-BE49-F238E27FC236}">
                <a16:creationId xmlns:a16="http://schemas.microsoft.com/office/drawing/2014/main" id="{A4590A9B-E3F0-F74A-B248-09E5CF0631CF}"/>
              </a:ext>
            </a:extLst>
          </p:cNvPr>
          <p:cNvSpPr/>
          <p:nvPr/>
        </p:nvSpPr>
        <p:spPr>
          <a:xfrm>
            <a:off x="6853636" y="10094846"/>
            <a:ext cx="4580116" cy="476787"/>
          </a:xfrm>
          <a:prstGeom prst="roundRect">
            <a:avLst>
              <a:gd name="adj" fmla="val 29681"/>
            </a:avLst>
          </a:prstGeom>
          <a:solidFill>
            <a:srgbClr val="00B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ounded Rectangle 22">
            <a:extLst>
              <a:ext uri="{FF2B5EF4-FFF2-40B4-BE49-F238E27FC236}">
                <a16:creationId xmlns:a16="http://schemas.microsoft.com/office/drawing/2014/main" id="{7506B06F-254C-3486-D3F6-38153078D328}"/>
              </a:ext>
            </a:extLst>
          </p:cNvPr>
          <p:cNvSpPr/>
          <p:nvPr/>
        </p:nvSpPr>
        <p:spPr>
          <a:xfrm>
            <a:off x="6853635" y="10571633"/>
            <a:ext cx="4580115" cy="1704767"/>
          </a:xfrm>
          <a:prstGeom prst="roundRect">
            <a:avLst>
              <a:gd name="adj" fmla="val 11259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851C04-F06A-4226-9E15-885E877AB5CD}"/>
              </a:ext>
            </a:extLst>
          </p:cNvPr>
          <p:cNvSpPr/>
          <p:nvPr/>
        </p:nvSpPr>
        <p:spPr>
          <a:xfrm>
            <a:off x="7061813" y="10633916"/>
            <a:ext cx="3596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ea typeface="Calibri"/>
                <a:cs typeface="Calibri"/>
              </a:rPr>
              <a:t>15+ certified UiPath Developers</a:t>
            </a:r>
            <a:endParaRPr lang="en-IN" dirty="0">
              <a:solidFill>
                <a:schemeClr val="bg2">
                  <a:lumMod val="25000"/>
                </a:schemeClr>
              </a:solidFill>
              <a:latin typeface="Aptos Display" panose="020B0004020202020204" pitchFamily="34" charset="0"/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ea typeface="Calibri"/>
                <a:cs typeface="Calibri"/>
              </a:rPr>
              <a:t>5+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ea typeface="Calibri"/>
                <a:cs typeface="Calibri"/>
              </a:rPr>
              <a:t>UiPtah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ea typeface="Calibri"/>
                <a:cs typeface="Calibri"/>
              </a:rPr>
              <a:t> Solution Architects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ea typeface="Calibri"/>
                <a:cs typeface="Calibri"/>
              </a:rPr>
              <a:t>20+ Process Mining Experts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ea typeface="Calibri"/>
                <a:cs typeface="Calibri"/>
              </a:rPr>
              <a:t>Implemented 200+ Automations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979002-9DB0-2186-A0D2-F578206AB44D}"/>
              </a:ext>
            </a:extLst>
          </p:cNvPr>
          <p:cNvSpPr/>
          <p:nvPr/>
        </p:nvSpPr>
        <p:spPr>
          <a:xfrm>
            <a:off x="8293901" y="10093684"/>
            <a:ext cx="1705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Aptos Display" panose="020B0004020202020204" pitchFamily="34" charset="0"/>
              </a:rPr>
              <a:t>UiPath COE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67928B7-772D-AB99-623B-57D911D03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0" t="15148" r="2563" b="14376"/>
          <a:stretch/>
        </p:blipFill>
        <p:spPr>
          <a:xfrm>
            <a:off x="5457195" y="9066679"/>
            <a:ext cx="2283326" cy="120199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46A0A4B-A38F-C4C2-73A3-3DFE16B46C92}"/>
              </a:ext>
            </a:extLst>
          </p:cNvPr>
          <p:cNvSpPr/>
          <p:nvPr/>
        </p:nvSpPr>
        <p:spPr>
          <a:xfrm>
            <a:off x="13468199" y="-172176"/>
            <a:ext cx="1295400" cy="898161"/>
          </a:xfrm>
          <a:prstGeom prst="rect">
            <a:avLst/>
          </a:prstGeom>
          <a:solidFill>
            <a:srgbClr val="09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0FFFF-1DE2-02BA-DFD8-1DF856CC01E2}"/>
              </a:ext>
            </a:extLst>
          </p:cNvPr>
          <p:cNvSpPr/>
          <p:nvPr/>
        </p:nvSpPr>
        <p:spPr>
          <a:xfrm>
            <a:off x="13468199" y="1007729"/>
            <a:ext cx="1295400" cy="898161"/>
          </a:xfrm>
          <a:prstGeom prst="rect">
            <a:avLst/>
          </a:prstGeom>
          <a:solidFill>
            <a:srgbClr val="3C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7C96F5-776B-2831-4337-439389B24AAC}"/>
              </a:ext>
            </a:extLst>
          </p:cNvPr>
          <p:cNvSpPr/>
          <p:nvPr/>
        </p:nvSpPr>
        <p:spPr>
          <a:xfrm>
            <a:off x="13506148" y="3677737"/>
            <a:ext cx="1295400" cy="898161"/>
          </a:xfrm>
          <a:prstGeom prst="rect">
            <a:avLst/>
          </a:prstGeom>
          <a:solidFill>
            <a:srgbClr val="00B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DB59A5-1201-5B77-B7A3-4EE3ED280817}"/>
              </a:ext>
            </a:extLst>
          </p:cNvPr>
          <p:cNvSpPr/>
          <p:nvPr/>
        </p:nvSpPr>
        <p:spPr>
          <a:xfrm>
            <a:off x="13468199" y="4928999"/>
            <a:ext cx="1295400" cy="898161"/>
          </a:xfrm>
          <a:prstGeom prst="rect">
            <a:avLst/>
          </a:prstGeom>
          <a:solidFill>
            <a:srgbClr val="2F9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5A6ED5-B14F-49D7-E0B5-912B144DFB7C}"/>
              </a:ext>
            </a:extLst>
          </p:cNvPr>
          <p:cNvSpPr/>
          <p:nvPr/>
        </p:nvSpPr>
        <p:spPr>
          <a:xfrm>
            <a:off x="13295101" y="2472468"/>
            <a:ext cx="1295400" cy="898161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41">
            <a:extLst>
              <a:ext uri="{FF2B5EF4-FFF2-40B4-BE49-F238E27FC236}">
                <a16:creationId xmlns:a16="http://schemas.microsoft.com/office/drawing/2014/main" id="{DA363FC2-63F4-9004-20EC-0791FFDC6DCC}"/>
              </a:ext>
            </a:extLst>
          </p:cNvPr>
          <p:cNvSpPr txBox="1"/>
          <p:nvPr/>
        </p:nvSpPr>
        <p:spPr>
          <a:xfrm>
            <a:off x="1905356" y="1456809"/>
            <a:ext cx="2057245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 defTabSz="1375467"/>
            <a:r>
              <a:rPr lang="en-US" altLang="zh-CN" sz="2800" b="1" dirty="0">
                <a:solidFill>
                  <a:srgbClr val="094074"/>
                </a:solidFill>
                <a:latin typeface="Aptos Display" panose="020B0004020202020204" pitchFamily="34" charset="0"/>
                <a:cs typeface="+mn-ea"/>
                <a:sym typeface="+mn-lt"/>
              </a:rPr>
              <a:t>L</a:t>
            </a:r>
            <a:r>
              <a:rPr lang="en-US" altLang="zh-CN" sz="2400" b="1" dirty="0">
                <a:solidFill>
                  <a:srgbClr val="094074"/>
                </a:solidFill>
                <a:latin typeface="Aptos Display" panose="020B0004020202020204" pitchFamily="34" charset="0"/>
                <a:cs typeface="+mn-ea"/>
                <a:sym typeface="+mn-lt"/>
              </a:rPr>
              <a:t>icensing</a:t>
            </a:r>
          </a:p>
        </p:txBody>
      </p:sp>
      <p:sp>
        <p:nvSpPr>
          <p:cNvPr id="34" name="TextBox 41">
            <a:extLst>
              <a:ext uri="{FF2B5EF4-FFF2-40B4-BE49-F238E27FC236}">
                <a16:creationId xmlns:a16="http://schemas.microsoft.com/office/drawing/2014/main" id="{CFAE7169-4671-0EB4-8159-4EE6E5299C4B}"/>
              </a:ext>
            </a:extLst>
          </p:cNvPr>
          <p:cNvSpPr txBox="1"/>
          <p:nvPr/>
        </p:nvSpPr>
        <p:spPr>
          <a:xfrm>
            <a:off x="7644176" y="1443665"/>
            <a:ext cx="2057243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1375467"/>
            <a:r>
              <a:rPr lang="en-US" altLang="zh-CN" sz="2800" b="1" dirty="0">
                <a:solidFill>
                  <a:srgbClr val="3C6997"/>
                </a:solidFill>
                <a:latin typeface="Aptos Display" panose="020B0004020202020204" pitchFamily="34" charset="0"/>
                <a:cs typeface="+mn-ea"/>
                <a:sym typeface="+mn-lt"/>
              </a:rPr>
              <a:t>C</a:t>
            </a:r>
            <a:r>
              <a:rPr lang="en-US" altLang="zh-CN" sz="2400" b="1" dirty="0">
                <a:solidFill>
                  <a:srgbClr val="3C6997"/>
                </a:solidFill>
                <a:latin typeface="Aptos Display" panose="020B0004020202020204" pitchFamily="34" charset="0"/>
                <a:cs typeface="+mn-ea"/>
                <a:sym typeface="+mn-lt"/>
              </a:rPr>
              <a:t>onsulting</a:t>
            </a:r>
          </a:p>
        </p:txBody>
      </p:sp>
      <p:sp>
        <p:nvSpPr>
          <p:cNvPr id="37" name="TextBox 41">
            <a:extLst>
              <a:ext uri="{FF2B5EF4-FFF2-40B4-BE49-F238E27FC236}">
                <a16:creationId xmlns:a16="http://schemas.microsoft.com/office/drawing/2014/main" id="{E3737BF2-FF2B-1314-8EEA-150F2CED7DC1}"/>
              </a:ext>
            </a:extLst>
          </p:cNvPr>
          <p:cNvSpPr txBox="1"/>
          <p:nvPr/>
        </p:nvSpPr>
        <p:spPr>
          <a:xfrm>
            <a:off x="1112482" y="3402029"/>
            <a:ext cx="2850119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 defTabSz="1375467"/>
            <a:r>
              <a:rPr lang="en-US" altLang="zh-CN" sz="2800" b="1" dirty="0">
                <a:solidFill>
                  <a:srgbClr val="00B5E6"/>
                </a:solidFill>
                <a:latin typeface="Aptos Display" panose="020B0004020202020204" pitchFamily="34" charset="0"/>
                <a:cs typeface="+mn-ea"/>
                <a:sym typeface="+mn-lt"/>
              </a:rPr>
              <a:t>I</a:t>
            </a:r>
            <a:r>
              <a:rPr lang="en-US" altLang="zh-CN" sz="2400" b="1" dirty="0">
                <a:solidFill>
                  <a:srgbClr val="00B5E6"/>
                </a:solidFill>
                <a:latin typeface="Aptos Display" panose="020B0004020202020204" pitchFamily="34" charset="0"/>
                <a:cs typeface="+mn-ea"/>
                <a:sym typeface="+mn-lt"/>
              </a:rPr>
              <a:t>mplement &amp; </a:t>
            </a:r>
            <a:r>
              <a:rPr lang="en-US" altLang="zh-CN" sz="2800" b="1" dirty="0">
                <a:solidFill>
                  <a:srgbClr val="00B5E6"/>
                </a:solidFill>
                <a:latin typeface="Aptos Display" panose="020B0004020202020204" pitchFamily="34" charset="0"/>
                <a:cs typeface="+mn-ea"/>
                <a:sym typeface="+mn-lt"/>
              </a:rPr>
              <a:t>S</a:t>
            </a:r>
            <a:r>
              <a:rPr lang="en-US" altLang="zh-CN" sz="2400" b="1" dirty="0">
                <a:solidFill>
                  <a:srgbClr val="00B5E6"/>
                </a:solidFill>
                <a:latin typeface="Aptos Display" panose="020B0004020202020204" pitchFamily="34" charset="0"/>
                <a:cs typeface="+mn-ea"/>
                <a:sym typeface="+mn-lt"/>
              </a:rPr>
              <a:t>upport</a:t>
            </a:r>
          </a:p>
        </p:txBody>
      </p:sp>
      <p:sp>
        <p:nvSpPr>
          <p:cNvPr id="40" name="TextBox 41">
            <a:extLst>
              <a:ext uri="{FF2B5EF4-FFF2-40B4-BE49-F238E27FC236}">
                <a16:creationId xmlns:a16="http://schemas.microsoft.com/office/drawing/2014/main" id="{F4C1A1C5-1914-7785-7EB8-EC4AB9D860D0}"/>
              </a:ext>
            </a:extLst>
          </p:cNvPr>
          <p:cNvSpPr txBox="1"/>
          <p:nvPr/>
        </p:nvSpPr>
        <p:spPr>
          <a:xfrm>
            <a:off x="7656901" y="3348363"/>
            <a:ext cx="2219596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1375467"/>
            <a:r>
              <a:rPr lang="en-US" altLang="zh-CN" sz="2800" b="1" dirty="0">
                <a:solidFill>
                  <a:srgbClr val="5B9BD5"/>
                </a:solidFill>
                <a:latin typeface="Aptos Display" panose="020B0004020202020204" pitchFamily="34" charset="0"/>
                <a:cs typeface="+mn-ea"/>
                <a:sym typeface="+mn-lt"/>
              </a:rPr>
              <a:t>U</a:t>
            </a:r>
            <a:r>
              <a:rPr lang="en-US" altLang="zh-CN" sz="2400" b="1" dirty="0">
                <a:solidFill>
                  <a:srgbClr val="5B9BD5"/>
                </a:solidFill>
                <a:latin typeface="Aptos Display" panose="020B0004020202020204" pitchFamily="34" charset="0"/>
                <a:cs typeface="+mn-ea"/>
                <a:sym typeface="+mn-lt"/>
              </a:rPr>
              <a:t>i</a:t>
            </a:r>
            <a:r>
              <a:rPr lang="en-US" altLang="zh-CN" sz="2800" b="1" dirty="0">
                <a:solidFill>
                  <a:srgbClr val="5B9BD5"/>
                </a:solidFill>
                <a:latin typeface="Aptos Display" panose="020B0004020202020204" pitchFamily="34" charset="0"/>
                <a:cs typeface="+mn-ea"/>
                <a:sym typeface="+mn-lt"/>
              </a:rPr>
              <a:t>P</a:t>
            </a:r>
            <a:r>
              <a:rPr lang="en-US" altLang="zh-CN" sz="2400" b="1" dirty="0">
                <a:solidFill>
                  <a:srgbClr val="5B9BD5"/>
                </a:solidFill>
                <a:latin typeface="Aptos Display" panose="020B0004020202020204" pitchFamily="34" charset="0"/>
                <a:cs typeface="+mn-ea"/>
                <a:sym typeface="+mn-lt"/>
              </a:rPr>
              <a:t>ath COE</a:t>
            </a:r>
          </a:p>
        </p:txBody>
      </p:sp>
      <p:grpSp>
        <p:nvGrpSpPr>
          <p:cNvPr id="42" name="组合 64">
            <a:extLst>
              <a:ext uri="{FF2B5EF4-FFF2-40B4-BE49-F238E27FC236}">
                <a16:creationId xmlns:a16="http://schemas.microsoft.com/office/drawing/2014/main" id="{ED67E0D3-0E76-5D28-AFB5-EB16941BB4E4}"/>
              </a:ext>
            </a:extLst>
          </p:cNvPr>
          <p:cNvGrpSpPr/>
          <p:nvPr/>
        </p:nvGrpSpPr>
        <p:grpSpPr>
          <a:xfrm>
            <a:off x="4103188" y="1619797"/>
            <a:ext cx="1641476" cy="1641476"/>
            <a:chOff x="4389437" y="1987096"/>
            <a:chExt cx="1641476" cy="1641476"/>
          </a:xfrm>
        </p:grpSpPr>
        <p:sp>
          <p:nvSpPr>
            <p:cNvPr id="43" name="任意多边形: 形状 65">
              <a:extLst>
                <a:ext uri="{FF2B5EF4-FFF2-40B4-BE49-F238E27FC236}">
                  <a16:creationId xmlns:a16="http://schemas.microsoft.com/office/drawing/2014/main" id="{DB05E017-B78C-2C29-6DD0-9174E6B3F217}"/>
                </a:ext>
              </a:extLst>
            </p:cNvPr>
            <p:cNvSpPr/>
            <p:nvPr/>
          </p:nvSpPr>
          <p:spPr>
            <a:xfrm flipV="1">
              <a:off x="4389437" y="1987096"/>
              <a:ext cx="1641476" cy="1641476"/>
            </a:xfrm>
            <a:custGeom>
              <a:avLst/>
              <a:gdLst>
                <a:gd name="connsiteX0" fmla="*/ 540000 w 1080000"/>
                <a:gd name="connsiteY0" fmla="*/ 0 h 1080000"/>
                <a:gd name="connsiteX1" fmla="*/ 1080000 w 1080000"/>
                <a:gd name="connsiteY1" fmla="*/ 0 h 1080000"/>
                <a:gd name="connsiteX2" fmla="*/ 1080000 w 1080000"/>
                <a:gd name="connsiteY2" fmla="*/ 540000 h 1080000"/>
                <a:gd name="connsiteX3" fmla="*/ 540000 w 1080000"/>
                <a:gd name="connsiteY3" fmla="*/ 1080000 h 1080000"/>
                <a:gd name="connsiteX4" fmla="*/ 0 w 1080000"/>
                <a:gd name="connsiteY4" fmla="*/ 540000 h 1080000"/>
                <a:gd name="connsiteX5" fmla="*/ 540000 w 1080000"/>
                <a:gd name="connsiteY5" fmla="*/ 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1080000">
                  <a:moveTo>
                    <a:pt x="540000" y="0"/>
                  </a:moveTo>
                  <a:lnTo>
                    <a:pt x="1080000" y="0"/>
                  </a:lnTo>
                  <a:lnTo>
                    <a:pt x="1080000" y="540000"/>
                  </a:lnTo>
                  <a:cubicBezTo>
                    <a:pt x="1080000" y="838234"/>
                    <a:pt x="838234" y="1080000"/>
                    <a:pt x="540000" y="1080000"/>
                  </a:cubicBezTo>
                  <a:cubicBezTo>
                    <a:pt x="241766" y="1080000"/>
                    <a:pt x="0" y="838234"/>
                    <a:pt x="0" y="540000"/>
                  </a:cubicBezTo>
                  <a:cubicBezTo>
                    <a:pt x="0" y="241766"/>
                    <a:pt x="241766" y="0"/>
                    <a:pt x="540000" y="0"/>
                  </a:cubicBezTo>
                  <a:close/>
                </a:path>
              </a:pathLst>
            </a:custGeom>
            <a:solidFill>
              <a:srgbClr val="0940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任意多边形: 形状 66">
              <a:extLst>
                <a:ext uri="{FF2B5EF4-FFF2-40B4-BE49-F238E27FC236}">
                  <a16:creationId xmlns:a16="http://schemas.microsoft.com/office/drawing/2014/main" id="{E39C79A7-88E0-802D-FD1C-5FD0D94BF653}"/>
                </a:ext>
              </a:extLst>
            </p:cNvPr>
            <p:cNvSpPr/>
            <p:nvPr/>
          </p:nvSpPr>
          <p:spPr>
            <a:xfrm flipV="1">
              <a:off x="4589462" y="2187121"/>
              <a:ext cx="1241426" cy="1241426"/>
            </a:xfrm>
            <a:custGeom>
              <a:avLst/>
              <a:gdLst>
                <a:gd name="connsiteX0" fmla="*/ 540000 w 1080000"/>
                <a:gd name="connsiteY0" fmla="*/ 0 h 1080000"/>
                <a:gd name="connsiteX1" fmla="*/ 1080000 w 1080000"/>
                <a:gd name="connsiteY1" fmla="*/ 0 h 1080000"/>
                <a:gd name="connsiteX2" fmla="*/ 1080000 w 1080000"/>
                <a:gd name="connsiteY2" fmla="*/ 540000 h 1080000"/>
                <a:gd name="connsiteX3" fmla="*/ 540000 w 1080000"/>
                <a:gd name="connsiteY3" fmla="*/ 1080000 h 1080000"/>
                <a:gd name="connsiteX4" fmla="*/ 0 w 1080000"/>
                <a:gd name="connsiteY4" fmla="*/ 540000 h 1080000"/>
                <a:gd name="connsiteX5" fmla="*/ 540000 w 1080000"/>
                <a:gd name="connsiteY5" fmla="*/ 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1080000">
                  <a:moveTo>
                    <a:pt x="540000" y="0"/>
                  </a:moveTo>
                  <a:lnTo>
                    <a:pt x="1080000" y="0"/>
                  </a:lnTo>
                  <a:lnTo>
                    <a:pt x="1080000" y="540000"/>
                  </a:lnTo>
                  <a:cubicBezTo>
                    <a:pt x="1080000" y="838234"/>
                    <a:pt x="838234" y="1080000"/>
                    <a:pt x="540000" y="1080000"/>
                  </a:cubicBezTo>
                  <a:cubicBezTo>
                    <a:pt x="241766" y="1080000"/>
                    <a:pt x="0" y="838234"/>
                    <a:pt x="0" y="540000"/>
                  </a:cubicBezTo>
                  <a:cubicBezTo>
                    <a:pt x="0" y="241766"/>
                    <a:pt x="241766" y="0"/>
                    <a:pt x="54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" name="Freeform 164">
              <a:extLst>
                <a:ext uri="{FF2B5EF4-FFF2-40B4-BE49-F238E27FC236}">
                  <a16:creationId xmlns:a16="http://schemas.microsoft.com/office/drawing/2014/main" id="{9C2A1172-4C54-C261-610F-923EE4860C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1478" y="2564075"/>
              <a:ext cx="647361" cy="576418"/>
            </a:xfrm>
            <a:custGeom>
              <a:avLst/>
              <a:gdLst>
                <a:gd name="T0" fmla="*/ 171 w 3653"/>
                <a:gd name="T1" fmla="*/ 2242 h 3248"/>
                <a:gd name="T2" fmla="*/ 171 w 3653"/>
                <a:gd name="T3" fmla="*/ 2273 h 3248"/>
                <a:gd name="T4" fmla="*/ 1756 w 3653"/>
                <a:gd name="T5" fmla="*/ 3070 h 3248"/>
                <a:gd name="T6" fmla="*/ 1897 w 3653"/>
                <a:gd name="T7" fmla="*/ 3070 h 3248"/>
                <a:gd name="T8" fmla="*/ 3481 w 3653"/>
                <a:gd name="T9" fmla="*/ 2273 h 3248"/>
                <a:gd name="T10" fmla="*/ 3481 w 3653"/>
                <a:gd name="T11" fmla="*/ 2242 h 3248"/>
                <a:gd name="T12" fmla="*/ 2005 w 3653"/>
                <a:gd name="T13" fmla="*/ 2572 h 3248"/>
                <a:gd name="T14" fmla="*/ 1827 w 3653"/>
                <a:gd name="T15" fmla="*/ 2614 h 3248"/>
                <a:gd name="T16" fmla="*/ 1647 w 3653"/>
                <a:gd name="T17" fmla="*/ 2572 h 3248"/>
                <a:gd name="T18" fmla="*/ 1962 w 3653"/>
                <a:gd name="T19" fmla="*/ 1956 h 3248"/>
                <a:gd name="T20" fmla="*/ 1780 w 3653"/>
                <a:gd name="T21" fmla="*/ 1977 h 3248"/>
                <a:gd name="T22" fmla="*/ 571 w 3653"/>
                <a:gd name="T23" fmla="*/ 1401 h 3248"/>
                <a:gd name="T24" fmla="*/ 169 w 3653"/>
                <a:gd name="T25" fmla="*/ 1617 h 3248"/>
                <a:gd name="T26" fmla="*/ 177 w 3653"/>
                <a:gd name="T27" fmla="*/ 1648 h 3248"/>
                <a:gd name="T28" fmla="*/ 1791 w 3653"/>
                <a:gd name="T29" fmla="*/ 2444 h 3248"/>
                <a:gd name="T30" fmla="*/ 1931 w 3653"/>
                <a:gd name="T31" fmla="*/ 2421 h 3248"/>
                <a:gd name="T32" fmla="*/ 3485 w 3653"/>
                <a:gd name="T33" fmla="*/ 1631 h 3248"/>
                <a:gd name="T34" fmla="*/ 3476 w 3653"/>
                <a:gd name="T35" fmla="*/ 1600 h 3248"/>
                <a:gd name="T36" fmla="*/ 1791 w 3653"/>
                <a:gd name="T37" fmla="*/ 171 h 3248"/>
                <a:gd name="T38" fmla="*/ 177 w 3653"/>
                <a:gd name="T39" fmla="*/ 966 h 3248"/>
                <a:gd name="T40" fmla="*/ 169 w 3653"/>
                <a:gd name="T41" fmla="*/ 997 h 3248"/>
                <a:gd name="T42" fmla="*/ 1722 w 3653"/>
                <a:gd name="T43" fmla="*/ 1788 h 3248"/>
                <a:gd name="T44" fmla="*/ 1862 w 3653"/>
                <a:gd name="T45" fmla="*/ 1810 h 3248"/>
                <a:gd name="T46" fmla="*/ 3476 w 3653"/>
                <a:gd name="T47" fmla="*/ 1014 h 3248"/>
                <a:gd name="T48" fmla="*/ 3485 w 3653"/>
                <a:gd name="T49" fmla="*/ 983 h 3248"/>
                <a:gd name="T50" fmla="*/ 1930 w 3653"/>
                <a:gd name="T51" fmla="*/ 192 h 3248"/>
                <a:gd name="T52" fmla="*/ 1827 w 3653"/>
                <a:gd name="T53" fmla="*/ 0 h 3248"/>
                <a:gd name="T54" fmla="*/ 2005 w 3653"/>
                <a:gd name="T55" fmla="*/ 42 h 3248"/>
                <a:gd name="T56" fmla="*/ 3613 w 3653"/>
                <a:gd name="T57" fmla="*/ 870 h 3248"/>
                <a:gd name="T58" fmla="*/ 3653 w 3653"/>
                <a:gd name="T59" fmla="*/ 990 h 3248"/>
                <a:gd name="T60" fmla="*/ 3615 w 3653"/>
                <a:gd name="T61" fmla="*/ 1109 h 3248"/>
                <a:gd name="T62" fmla="*/ 3541 w 3653"/>
                <a:gd name="T63" fmla="*/ 1171 h 3248"/>
                <a:gd name="T64" fmla="*/ 3593 w 3653"/>
                <a:gd name="T65" fmla="*/ 1481 h 3248"/>
                <a:gd name="T66" fmla="*/ 3650 w 3653"/>
                <a:gd name="T67" fmla="*/ 1591 h 3248"/>
                <a:gd name="T68" fmla="*/ 3630 w 3653"/>
                <a:gd name="T69" fmla="*/ 1717 h 3248"/>
                <a:gd name="T70" fmla="*/ 3541 w 3653"/>
                <a:gd name="T71" fmla="*/ 1805 h 3248"/>
                <a:gd name="T72" fmla="*/ 3593 w 3653"/>
                <a:gd name="T73" fmla="*/ 2114 h 3248"/>
                <a:gd name="T74" fmla="*/ 3650 w 3653"/>
                <a:gd name="T75" fmla="*/ 2225 h 3248"/>
                <a:gd name="T76" fmla="*/ 3630 w 3653"/>
                <a:gd name="T77" fmla="*/ 2350 h 3248"/>
                <a:gd name="T78" fmla="*/ 3541 w 3653"/>
                <a:gd name="T79" fmla="*/ 2439 h 3248"/>
                <a:gd name="T80" fmla="*/ 1872 w 3653"/>
                <a:gd name="T81" fmla="*/ 3245 h 3248"/>
                <a:gd name="T82" fmla="*/ 1690 w 3653"/>
                <a:gd name="T83" fmla="*/ 3224 h 3248"/>
                <a:gd name="T84" fmla="*/ 60 w 3653"/>
                <a:gd name="T85" fmla="*/ 2401 h 3248"/>
                <a:gd name="T86" fmla="*/ 2 w 3653"/>
                <a:gd name="T87" fmla="*/ 2290 h 3248"/>
                <a:gd name="T88" fmla="*/ 22 w 3653"/>
                <a:gd name="T89" fmla="*/ 2164 h 3248"/>
                <a:gd name="T90" fmla="*/ 112 w 3653"/>
                <a:gd name="T91" fmla="*/ 2077 h 3248"/>
                <a:gd name="T92" fmla="*/ 60 w 3653"/>
                <a:gd name="T93" fmla="*/ 1768 h 3248"/>
                <a:gd name="T94" fmla="*/ 2 w 3653"/>
                <a:gd name="T95" fmla="*/ 1657 h 3248"/>
                <a:gd name="T96" fmla="*/ 22 w 3653"/>
                <a:gd name="T97" fmla="*/ 1532 h 3248"/>
                <a:gd name="T98" fmla="*/ 112 w 3653"/>
                <a:gd name="T99" fmla="*/ 1443 h 3248"/>
                <a:gd name="T100" fmla="*/ 60 w 3653"/>
                <a:gd name="T101" fmla="*/ 1134 h 3248"/>
                <a:gd name="T102" fmla="*/ 2 w 3653"/>
                <a:gd name="T103" fmla="*/ 1023 h 3248"/>
                <a:gd name="T104" fmla="*/ 22 w 3653"/>
                <a:gd name="T105" fmla="*/ 898 h 3248"/>
                <a:gd name="T106" fmla="*/ 112 w 3653"/>
                <a:gd name="T107" fmla="*/ 809 h 3248"/>
                <a:gd name="T108" fmla="*/ 1780 w 3653"/>
                <a:gd name="T109" fmla="*/ 2 h 3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53" h="3248">
                  <a:moveTo>
                    <a:pt x="571" y="2035"/>
                  </a:moveTo>
                  <a:lnTo>
                    <a:pt x="187" y="2226"/>
                  </a:lnTo>
                  <a:lnTo>
                    <a:pt x="177" y="2234"/>
                  </a:lnTo>
                  <a:lnTo>
                    <a:pt x="171" y="2242"/>
                  </a:lnTo>
                  <a:lnTo>
                    <a:pt x="169" y="2251"/>
                  </a:lnTo>
                  <a:lnTo>
                    <a:pt x="167" y="2257"/>
                  </a:lnTo>
                  <a:lnTo>
                    <a:pt x="169" y="2265"/>
                  </a:lnTo>
                  <a:lnTo>
                    <a:pt x="171" y="2273"/>
                  </a:lnTo>
                  <a:lnTo>
                    <a:pt x="177" y="2282"/>
                  </a:lnTo>
                  <a:lnTo>
                    <a:pt x="187" y="2288"/>
                  </a:lnTo>
                  <a:lnTo>
                    <a:pt x="1722" y="3055"/>
                  </a:lnTo>
                  <a:lnTo>
                    <a:pt x="1756" y="3070"/>
                  </a:lnTo>
                  <a:lnTo>
                    <a:pt x="1791" y="3077"/>
                  </a:lnTo>
                  <a:lnTo>
                    <a:pt x="1827" y="3080"/>
                  </a:lnTo>
                  <a:lnTo>
                    <a:pt x="1862" y="3077"/>
                  </a:lnTo>
                  <a:lnTo>
                    <a:pt x="1897" y="3070"/>
                  </a:lnTo>
                  <a:lnTo>
                    <a:pt x="1931" y="3055"/>
                  </a:lnTo>
                  <a:lnTo>
                    <a:pt x="3466" y="2288"/>
                  </a:lnTo>
                  <a:lnTo>
                    <a:pt x="3476" y="2282"/>
                  </a:lnTo>
                  <a:lnTo>
                    <a:pt x="3481" y="2273"/>
                  </a:lnTo>
                  <a:lnTo>
                    <a:pt x="3485" y="2265"/>
                  </a:lnTo>
                  <a:lnTo>
                    <a:pt x="3485" y="2257"/>
                  </a:lnTo>
                  <a:lnTo>
                    <a:pt x="3485" y="2251"/>
                  </a:lnTo>
                  <a:lnTo>
                    <a:pt x="3481" y="2242"/>
                  </a:lnTo>
                  <a:lnTo>
                    <a:pt x="3476" y="2234"/>
                  </a:lnTo>
                  <a:lnTo>
                    <a:pt x="3466" y="2226"/>
                  </a:lnTo>
                  <a:lnTo>
                    <a:pt x="3081" y="2035"/>
                  </a:lnTo>
                  <a:lnTo>
                    <a:pt x="2005" y="2572"/>
                  </a:lnTo>
                  <a:lnTo>
                    <a:pt x="1962" y="2590"/>
                  </a:lnTo>
                  <a:lnTo>
                    <a:pt x="1918" y="2603"/>
                  </a:lnTo>
                  <a:lnTo>
                    <a:pt x="1872" y="2611"/>
                  </a:lnTo>
                  <a:lnTo>
                    <a:pt x="1827" y="2614"/>
                  </a:lnTo>
                  <a:lnTo>
                    <a:pt x="1780" y="2611"/>
                  </a:lnTo>
                  <a:lnTo>
                    <a:pt x="1735" y="2603"/>
                  </a:lnTo>
                  <a:lnTo>
                    <a:pt x="1690" y="2590"/>
                  </a:lnTo>
                  <a:lnTo>
                    <a:pt x="1647" y="2572"/>
                  </a:lnTo>
                  <a:lnTo>
                    <a:pt x="571" y="2035"/>
                  </a:lnTo>
                  <a:close/>
                  <a:moveTo>
                    <a:pt x="3081" y="1401"/>
                  </a:moveTo>
                  <a:lnTo>
                    <a:pt x="2005" y="1938"/>
                  </a:lnTo>
                  <a:lnTo>
                    <a:pt x="1962" y="1956"/>
                  </a:lnTo>
                  <a:lnTo>
                    <a:pt x="1918" y="1969"/>
                  </a:lnTo>
                  <a:lnTo>
                    <a:pt x="1872" y="1977"/>
                  </a:lnTo>
                  <a:lnTo>
                    <a:pt x="1827" y="1980"/>
                  </a:lnTo>
                  <a:lnTo>
                    <a:pt x="1780" y="1977"/>
                  </a:lnTo>
                  <a:lnTo>
                    <a:pt x="1735" y="1969"/>
                  </a:lnTo>
                  <a:lnTo>
                    <a:pt x="1690" y="1956"/>
                  </a:lnTo>
                  <a:lnTo>
                    <a:pt x="1647" y="1938"/>
                  </a:lnTo>
                  <a:lnTo>
                    <a:pt x="571" y="1401"/>
                  </a:lnTo>
                  <a:lnTo>
                    <a:pt x="187" y="1593"/>
                  </a:lnTo>
                  <a:lnTo>
                    <a:pt x="177" y="1600"/>
                  </a:lnTo>
                  <a:lnTo>
                    <a:pt x="171" y="1608"/>
                  </a:lnTo>
                  <a:lnTo>
                    <a:pt x="169" y="1617"/>
                  </a:lnTo>
                  <a:lnTo>
                    <a:pt x="167" y="1624"/>
                  </a:lnTo>
                  <a:lnTo>
                    <a:pt x="169" y="1631"/>
                  </a:lnTo>
                  <a:lnTo>
                    <a:pt x="171" y="1639"/>
                  </a:lnTo>
                  <a:lnTo>
                    <a:pt x="177" y="1648"/>
                  </a:lnTo>
                  <a:lnTo>
                    <a:pt x="187" y="1655"/>
                  </a:lnTo>
                  <a:lnTo>
                    <a:pt x="1722" y="2421"/>
                  </a:lnTo>
                  <a:lnTo>
                    <a:pt x="1756" y="2436"/>
                  </a:lnTo>
                  <a:lnTo>
                    <a:pt x="1791" y="2444"/>
                  </a:lnTo>
                  <a:lnTo>
                    <a:pt x="1827" y="2446"/>
                  </a:lnTo>
                  <a:lnTo>
                    <a:pt x="1862" y="2444"/>
                  </a:lnTo>
                  <a:lnTo>
                    <a:pt x="1897" y="2436"/>
                  </a:lnTo>
                  <a:lnTo>
                    <a:pt x="1931" y="2421"/>
                  </a:lnTo>
                  <a:lnTo>
                    <a:pt x="3466" y="1655"/>
                  </a:lnTo>
                  <a:lnTo>
                    <a:pt x="3476" y="1648"/>
                  </a:lnTo>
                  <a:lnTo>
                    <a:pt x="3481" y="1639"/>
                  </a:lnTo>
                  <a:lnTo>
                    <a:pt x="3485" y="1631"/>
                  </a:lnTo>
                  <a:lnTo>
                    <a:pt x="3485" y="1624"/>
                  </a:lnTo>
                  <a:lnTo>
                    <a:pt x="3485" y="1617"/>
                  </a:lnTo>
                  <a:lnTo>
                    <a:pt x="3481" y="1608"/>
                  </a:lnTo>
                  <a:lnTo>
                    <a:pt x="3476" y="1600"/>
                  </a:lnTo>
                  <a:lnTo>
                    <a:pt x="3466" y="1593"/>
                  </a:lnTo>
                  <a:lnTo>
                    <a:pt x="3081" y="1401"/>
                  </a:lnTo>
                  <a:close/>
                  <a:moveTo>
                    <a:pt x="1827" y="168"/>
                  </a:moveTo>
                  <a:lnTo>
                    <a:pt x="1791" y="171"/>
                  </a:lnTo>
                  <a:lnTo>
                    <a:pt x="1756" y="179"/>
                  </a:lnTo>
                  <a:lnTo>
                    <a:pt x="1722" y="192"/>
                  </a:lnTo>
                  <a:lnTo>
                    <a:pt x="187" y="959"/>
                  </a:lnTo>
                  <a:lnTo>
                    <a:pt x="177" y="966"/>
                  </a:lnTo>
                  <a:lnTo>
                    <a:pt x="171" y="974"/>
                  </a:lnTo>
                  <a:lnTo>
                    <a:pt x="169" y="983"/>
                  </a:lnTo>
                  <a:lnTo>
                    <a:pt x="167" y="990"/>
                  </a:lnTo>
                  <a:lnTo>
                    <a:pt x="169" y="997"/>
                  </a:lnTo>
                  <a:lnTo>
                    <a:pt x="171" y="1005"/>
                  </a:lnTo>
                  <a:lnTo>
                    <a:pt x="177" y="1014"/>
                  </a:lnTo>
                  <a:lnTo>
                    <a:pt x="187" y="1021"/>
                  </a:lnTo>
                  <a:lnTo>
                    <a:pt x="1722" y="1788"/>
                  </a:lnTo>
                  <a:lnTo>
                    <a:pt x="1756" y="1802"/>
                  </a:lnTo>
                  <a:lnTo>
                    <a:pt x="1791" y="1810"/>
                  </a:lnTo>
                  <a:lnTo>
                    <a:pt x="1827" y="1812"/>
                  </a:lnTo>
                  <a:lnTo>
                    <a:pt x="1862" y="1810"/>
                  </a:lnTo>
                  <a:lnTo>
                    <a:pt x="1897" y="1802"/>
                  </a:lnTo>
                  <a:lnTo>
                    <a:pt x="1931" y="1788"/>
                  </a:lnTo>
                  <a:lnTo>
                    <a:pt x="3466" y="1021"/>
                  </a:lnTo>
                  <a:lnTo>
                    <a:pt x="3476" y="1014"/>
                  </a:lnTo>
                  <a:lnTo>
                    <a:pt x="3481" y="1005"/>
                  </a:lnTo>
                  <a:lnTo>
                    <a:pt x="3485" y="997"/>
                  </a:lnTo>
                  <a:lnTo>
                    <a:pt x="3485" y="990"/>
                  </a:lnTo>
                  <a:lnTo>
                    <a:pt x="3485" y="983"/>
                  </a:lnTo>
                  <a:lnTo>
                    <a:pt x="3481" y="974"/>
                  </a:lnTo>
                  <a:lnTo>
                    <a:pt x="3476" y="966"/>
                  </a:lnTo>
                  <a:lnTo>
                    <a:pt x="3466" y="959"/>
                  </a:lnTo>
                  <a:lnTo>
                    <a:pt x="1930" y="192"/>
                  </a:lnTo>
                  <a:lnTo>
                    <a:pt x="1897" y="179"/>
                  </a:lnTo>
                  <a:lnTo>
                    <a:pt x="1862" y="171"/>
                  </a:lnTo>
                  <a:lnTo>
                    <a:pt x="1827" y="168"/>
                  </a:lnTo>
                  <a:close/>
                  <a:moveTo>
                    <a:pt x="1827" y="0"/>
                  </a:moveTo>
                  <a:lnTo>
                    <a:pt x="1872" y="2"/>
                  </a:lnTo>
                  <a:lnTo>
                    <a:pt x="1918" y="10"/>
                  </a:lnTo>
                  <a:lnTo>
                    <a:pt x="1962" y="23"/>
                  </a:lnTo>
                  <a:lnTo>
                    <a:pt x="2005" y="42"/>
                  </a:lnTo>
                  <a:lnTo>
                    <a:pt x="3541" y="809"/>
                  </a:lnTo>
                  <a:lnTo>
                    <a:pt x="3569" y="826"/>
                  </a:lnTo>
                  <a:lnTo>
                    <a:pt x="3593" y="847"/>
                  </a:lnTo>
                  <a:lnTo>
                    <a:pt x="3613" y="870"/>
                  </a:lnTo>
                  <a:lnTo>
                    <a:pt x="3630" y="898"/>
                  </a:lnTo>
                  <a:lnTo>
                    <a:pt x="3642" y="927"/>
                  </a:lnTo>
                  <a:lnTo>
                    <a:pt x="3650" y="958"/>
                  </a:lnTo>
                  <a:lnTo>
                    <a:pt x="3653" y="990"/>
                  </a:lnTo>
                  <a:lnTo>
                    <a:pt x="3650" y="1023"/>
                  </a:lnTo>
                  <a:lnTo>
                    <a:pt x="3642" y="1054"/>
                  </a:lnTo>
                  <a:lnTo>
                    <a:pt x="3630" y="1083"/>
                  </a:lnTo>
                  <a:lnTo>
                    <a:pt x="3615" y="1109"/>
                  </a:lnTo>
                  <a:lnTo>
                    <a:pt x="3593" y="1134"/>
                  </a:lnTo>
                  <a:lnTo>
                    <a:pt x="3569" y="1154"/>
                  </a:lnTo>
                  <a:lnTo>
                    <a:pt x="3541" y="1171"/>
                  </a:lnTo>
                  <a:lnTo>
                    <a:pt x="3541" y="1171"/>
                  </a:lnTo>
                  <a:lnTo>
                    <a:pt x="3268" y="1307"/>
                  </a:lnTo>
                  <a:lnTo>
                    <a:pt x="3541" y="1443"/>
                  </a:lnTo>
                  <a:lnTo>
                    <a:pt x="3569" y="1460"/>
                  </a:lnTo>
                  <a:lnTo>
                    <a:pt x="3593" y="1481"/>
                  </a:lnTo>
                  <a:lnTo>
                    <a:pt x="3613" y="1504"/>
                  </a:lnTo>
                  <a:lnTo>
                    <a:pt x="3630" y="1532"/>
                  </a:lnTo>
                  <a:lnTo>
                    <a:pt x="3642" y="1560"/>
                  </a:lnTo>
                  <a:lnTo>
                    <a:pt x="3650" y="1591"/>
                  </a:lnTo>
                  <a:lnTo>
                    <a:pt x="3653" y="1624"/>
                  </a:lnTo>
                  <a:lnTo>
                    <a:pt x="3650" y="1657"/>
                  </a:lnTo>
                  <a:lnTo>
                    <a:pt x="3642" y="1688"/>
                  </a:lnTo>
                  <a:lnTo>
                    <a:pt x="3630" y="1717"/>
                  </a:lnTo>
                  <a:lnTo>
                    <a:pt x="3613" y="1743"/>
                  </a:lnTo>
                  <a:lnTo>
                    <a:pt x="3593" y="1768"/>
                  </a:lnTo>
                  <a:lnTo>
                    <a:pt x="3569" y="1788"/>
                  </a:lnTo>
                  <a:lnTo>
                    <a:pt x="3541" y="1805"/>
                  </a:lnTo>
                  <a:lnTo>
                    <a:pt x="3268" y="1940"/>
                  </a:lnTo>
                  <a:lnTo>
                    <a:pt x="3541" y="2077"/>
                  </a:lnTo>
                  <a:lnTo>
                    <a:pt x="3569" y="2093"/>
                  </a:lnTo>
                  <a:lnTo>
                    <a:pt x="3593" y="2114"/>
                  </a:lnTo>
                  <a:lnTo>
                    <a:pt x="3613" y="2138"/>
                  </a:lnTo>
                  <a:lnTo>
                    <a:pt x="3630" y="2164"/>
                  </a:lnTo>
                  <a:lnTo>
                    <a:pt x="3642" y="2194"/>
                  </a:lnTo>
                  <a:lnTo>
                    <a:pt x="3650" y="2225"/>
                  </a:lnTo>
                  <a:lnTo>
                    <a:pt x="3653" y="2257"/>
                  </a:lnTo>
                  <a:lnTo>
                    <a:pt x="3650" y="2290"/>
                  </a:lnTo>
                  <a:lnTo>
                    <a:pt x="3642" y="2322"/>
                  </a:lnTo>
                  <a:lnTo>
                    <a:pt x="3630" y="2350"/>
                  </a:lnTo>
                  <a:lnTo>
                    <a:pt x="3615" y="2377"/>
                  </a:lnTo>
                  <a:lnTo>
                    <a:pt x="3593" y="2401"/>
                  </a:lnTo>
                  <a:lnTo>
                    <a:pt x="3569" y="2421"/>
                  </a:lnTo>
                  <a:lnTo>
                    <a:pt x="3541" y="2439"/>
                  </a:lnTo>
                  <a:lnTo>
                    <a:pt x="2005" y="3206"/>
                  </a:lnTo>
                  <a:lnTo>
                    <a:pt x="1962" y="3224"/>
                  </a:lnTo>
                  <a:lnTo>
                    <a:pt x="1918" y="3237"/>
                  </a:lnTo>
                  <a:lnTo>
                    <a:pt x="1872" y="3245"/>
                  </a:lnTo>
                  <a:lnTo>
                    <a:pt x="1827" y="3248"/>
                  </a:lnTo>
                  <a:lnTo>
                    <a:pt x="1780" y="3245"/>
                  </a:lnTo>
                  <a:lnTo>
                    <a:pt x="1735" y="3237"/>
                  </a:lnTo>
                  <a:lnTo>
                    <a:pt x="1690" y="3224"/>
                  </a:lnTo>
                  <a:lnTo>
                    <a:pt x="1647" y="3206"/>
                  </a:lnTo>
                  <a:lnTo>
                    <a:pt x="112" y="2439"/>
                  </a:lnTo>
                  <a:lnTo>
                    <a:pt x="84" y="2421"/>
                  </a:lnTo>
                  <a:lnTo>
                    <a:pt x="60" y="2401"/>
                  </a:lnTo>
                  <a:lnTo>
                    <a:pt x="39" y="2377"/>
                  </a:lnTo>
                  <a:lnTo>
                    <a:pt x="22" y="2350"/>
                  </a:lnTo>
                  <a:lnTo>
                    <a:pt x="10" y="2322"/>
                  </a:lnTo>
                  <a:lnTo>
                    <a:pt x="2" y="2290"/>
                  </a:lnTo>
                  <a:lnTo>
                    <a:pt x="0" y="2257"/>
                  </a:lnTo>
                  <a:lnTo>
                    <a:pt x="2" y="2225"/>
                  </a:lnTo>
                  <a:lnTo>
                    <a:pt x="10" y="2194"/>
                  </a:lnTo>
                  <a:lnTo>
                    <a:pt x="22" y="2164"/>
                  </a:lnTo>
                  <a:lnTo>
                    <a:pt x="39" y="2138"/>
                  </a:lnTo>
                  <a:lnTo>
                    <a:pt x="60" y="2114"/>
                  </a:lnTo>
                  <a:lnTo>
                    <a:pt x="84" y="2093"/>
                  </a:lnTo>
                  <a:lnTo>
                    <a:pt x="112" y="2077"/>
                  </a:lnTo>
                  <a:lnTo>
                    <a:pt x="384" y="1940"/>
                  </a:lnTo>
                  <a:lnTo>
                    <a:pt x="112" y="1805"/>
                  </a:lnTo>
                  <a:lnTo>
                    <a:pt x="84" y="1788"/>
                  </a:lnTo>
                  <a:lnTo>
                    <a:pt x="60" y="1768"/>
                  </a:lnTo>
                  <a:lnTo>
                    <a:pt x="39" y="1743"/>
                  </a:lnTo>
                  <a:lnTo>
                    <a:pt x="22" y="1717"/>
                  </a:lnTo>
                  <a:lnTo>
                    <a:pt x="10" y="1688"/>
                  </a:lnTo>
                  <a:lnTo>
                    <a:pt x="2" y="1657"/>
                  </a:lnTo>
                  <a:lnTo>
                    <a:pt x="0" y="1624"/>
                  </a:lnTo>
                  <a:lnTo>
                    <a:pt x="2" y="1591"/>
                  </a:lnTo>
                  <a:lnTo>
                    <a:pt x="10" y="1560"/>
                  </a:lnTo>
                  <a:lnTo>
                    <a:pt x="22" y="1532"/>
                  </a:lnTo>
                  <a:lnTo>
                    <a:pt x="39" y="1504"/>
                  </a:lnTo>
                  <a:lnTo>
                    <a:pt x="60" y="1481"/>
                  </a:lnTo>
                  <a:lnTo>
                    <a:pt x="84" y="1460"/>
                  </a:lnTo>
                  <a:lnTo>
                    <a:pt x="112" y="1443"/>
                  </a:lnTo>
                  <a:lnTo>
                    <a:pt x="384" y="1307"/>
                  </a:lnTo>
                  <a:lnTo>
                    <a:pt x="112" y="1171"/>
                  </a:lnTo>
                  <a:lnTo>
                    <a:pt x="84" y="1154"/>
                  </a:lnTo>
                  <a:lnTo>
                    <a:pt x="60" y="1134"/>
                  </a:lnTo>
                  <a:lnTo>
                    <a:pt x="39" y="1109"/>
                  </a:lnTo>
                  <a:lnTo>
                    <a:pt x="22" y="1083"/>
                  </a:lnTo>
                  <a:lnTo>
                    <a:pt x="10" y="1054"/>
                  </a:lnTo>
                  <a:lnTo>
                    <a:pt x="2" y="1023"/>
                  </a:lnTo>
                  <a:lnTo>
                    <a:pt x="0" y="990"/>
                  </a:lnTo>
                  <a:lnTo>
                    <a:pt x="2" y="958"/>
                  </a:lnTo>
                  <a:lnTo>
                    <a:pt x="10" y="927"/>
                  </a:lnTo>
                  <a:lnTo>
                    <a:pt x="22" y="898"/>
                  </a:lnTo>
                  <a:lnTo>
                    <a:pt x="39" y="870"/>
                  </a:lnTo>
                  <a:lnTo>
                    <a:pt x="60" y="847"/>
                  </a:lnTo>
                  <a:lnTo>
                    <a:pt x="84" y="826"/>
                  </a:lnTo>
                  <a:lnTo>
                    <a:pt x="112" y="809"/>
                  </a:lnTo>
                  <a:lnTo>
                    <a:pt x="1647" y="42"/>
                  </a:lnTo>
                  <a:lnTo>
                    <a:pt x="1690" y="23"/>
                  </a:lnTo>
                  <a:lnTo>
                    <a:pt x="1735" y="10"/>
                  </a:lnTo>
                  <a:lnTo>
                    <a:pt x="1780" y="2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rgbClr val="094074"/>
            </a:solidFill>
            <a:ln w="19050">
              <a:solidFill>
                <a:srgbClr val="094074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</p:grpSp>
      <p:sp>
        <p:nvSpPr>
          <p:cNvPr id="47" name="任意多边形: 形状 69">
            <a:extLst>
              <a:ext uri="{FF2B5EF4-FFF2-40B4-BE49-F238E27FC236}">
                <a16:creationId xmlns:a16="http://schemas.microsoft.com/office/drawing/2014/main" id="{07FA8DA9-6592-A10A-66E2-38B993FA5774}"/>
              </a:ext>
            </a:extLst>
          </p:cNvPr>
          <p:cNvSpPr/>
          <p:nvPr/>
        </p:nvSpPr>
        <p:spPr>
          <a:xfrm>
            <a:off x="4103188" y="3397797"/>
            <a:ext cx="1641476" cy="1641476"/>
          </a:xfrm>
          <a:custGeom>
            <a:avLst/>
            <a:gdLst>
              <a:gd name="connsiteX0" fmla="*/ 540000 w 1080000"/>
              <a:gd name="connsiteY0" fmla="*/ 0 h 1080000"/>
              <a:gd name="connsiteX1" fmla="*/ 1080000 w 1080000"/>
              <a:gd name="connsiteY1" fmla="*/ 0 h 1080000"/>
              <a:gd name="connsiteX2" fmla="*/ 1080000 w 1080000"/>
              <a:gd name="connsiteY2" fmla="*/ 540000 h 1080000"/>
              <a:gd name="connsiteX3" fmla="*/ 540000 w 1080000"/>
              <a:gd name="connsiteY3" fmla="*/ 1080000 h 1080000"/>
              <a:gd name="connsiteX4" fmla="*/ 0 w 1080000"/>
              <a:gd name="connsiteY4" fmla="*/ 540000 h 1080000"/>
              <a:gd name="connsiteX5" fmla="*/ 540000 w 1080000"/>
              <a:gd name="connsiteY5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0000" h="1080000">
                <a:moveTo>
                  <a:pt x="540000" y="0"/>
                </a:moveTo>
                <a:lnTo>
                  <a:pt x="1080000" y="0"/>
                </a:lnTo>
                <a:lnTo>
                  <a:pt x="1080000" y="540000"/>
                </a:lnTo>
                <a:cubicBezTo>
                  <a:pt x="1080000" y="838234"/>
                  <a:pt x="838234" y="1080000"/>
                  <a:pt x="540000" y="1080000"/>
                </a:cubicBezTo>
                <a:cubicBezTo>
                  <a:pt x="241766" y="1080000"/>
                  <a:pt x="0" y="838234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B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8" name="任意多边形: 形状 70">
            <a:extLst>
              <a:ext uri="{FF2B5EF4-FFF2-40B4-BE49-F238E27FC236}">
                <a16:creationId xmlns:a16="http://schemas.microsoft.com/office/drawing/2014/main" id="{EEF33746-6915-E27C-31EF-9D5DB15F0879}"/>
              </a:ext>
            </a:extLst>
          </p:cNvPr>
          <p:cNvSpPr/>
          <p:nvPr/>
        </p:nvSpPr>
        <p:spPr>
          <a:xfrm>
            <a:off x="4303213" y="3602584"/>
            <a:ext cx="1241426" cy="1241426"/>
          </a:xfrm>
          <a:custGeom>
            <a:avLst/>
            <a:gdLst>
              <a:gd name="connsiteX0" fmla="*/ 540000 w 1080000"/>
              <a:gd name="connsiteY0" fmla="*/ 0 h 1080000"/>
              <a:gd name="connsiteX1" fmla="*/ 1080000 w 1080000"/>
              <a:gd name="connsiteY1" fmla="*/ 0 h 1080000"/>
              <a:gd name="connsiteX2" fmla="*/ 1080000 w 1080000"/>
              <a:gd name="connsiteY2" fmla="*/ 540000 h 1080000"/>
              <a:gd name="connsiteX3" fmla="*/ 540000 w 1080000"/>
              <a:gd name="connsiteY3" fmla="*/ 1080000 h 1080000"/>
              <a:gd name="connsiteX4" fmla="*/ 0 w 1080000"/>
              <a:gd name="connsiteY4" fmla="*/ 540000 h 1080000"/>
              <a:gd name="connsiteX5" fmla="*/ 540000 w 1080000"/>
              <a:gd name="connsiteY5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0000" h="1080000">
                <a:moveTo>
                  <a:pt x="540000" y="0"/>
                </a:moveTo>
                <a:lnTo>
                  <a:pt x="1080000" y="0"/>
                </a:lnTo>
                <a:lnTo>
                  <a:pt x="1080000" y="540000"/>
                </a:lnTo>
                <a:cubicBezTo>
                  <a:pt x="1080000" y="838234"/>
                  <a:pt x="838234" y="1080000"/>
                  <a:pt x="540000" y="1080000"/>
                </a:cubicBezTo>
                <a:cubicBezTo>
                  <a:pt x="241766" y="1080000"/>
                  <a:pt x="0" y="838234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49" name="组合 71">
            <a:extLst>
              <a:ext uri="{FF2B5EF4-FFF2-40B4-BE49-F238E27FC236}">
                <a16:creationId xmlns:a16="http://schemas.microsoft.com/office/drawing/2014/main" id="{1355196D-8753-719C-FA05-A51ECCFE76E4}"/>
              </a:ext>
            </a:extLst>
          </p:cNvPr>
          <p:cNvGrpSpPr/>
          <p:nvPr/>
        </p:nvGrpSpPr>
        <p:grpSpPr>
          <a:xfrm>
            <a:off x="4637677" y="3899461"/>
            <a:ext cx="656434" cy="585109"/>
            <a:chOff x="1978603" y="2916164"/>
            <a:chExt cx="487672" cy="434684"/>
          </a:xfrm>
          <a:solidFill>
            <a:schemeClr val="accent2"/>
          </a:solidFill>
        </p:grpSpPr>
        <p:sp>
          <p:nvSpPr>
            <p:cNvPr id="50" name="Google Shape;1769;p41">
              <a:extLst>
                <a:ext uri="{FF2B5EF4-FFF2-40B4-BE49-F238E27FC236}">
                  <a16:creationId xmlns:a16="http://schemas.microsoft.com/office/drawing/2014/main" id="{35CF003E-A36E-2A01-7995-832489D15868}"/>
                </a:ext>
              </a:extLst>
            </p:cNvPr>
            <p:cNvSpPr/>
            <p:nvPr/>
          </p:nvSpPr>
          <p:spPr>
            <a:xfrm rot="5400000">
              <a:off x="2005097" y="2889670"/>
              <a:ext cx="434684" cy="487672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1355" y="693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693"/>
                  </a:lnTo>
                  <a:close/>
                  <a:moveTo>
                    <a:pt x="9546" y="693"/>
                  </a:moveTo>
                  <a:lnTo>
                    <a:pt x="9546" y="1387"/>
                  </a:lnTo>
                  <a:lnTo>
                    <a:pt x="8885" y="1387"/>
                  </a:lnTo>
                  <a:lnTo>
                    <a:pt x="8885" y="693"/>
                  </a:lnTo>
                  <a:close/>
                  <a:moveTo>
                    <a:pt x="8223" y="1387"/>
                  </a:moveTo>
                  <a:lnTo>
                    <a:pt x="8223" y="1733"/>
                  </a:lnTo>
                  <a:cubicBezTo>
                    <a:pt x="8223" y="1922"/>
                    <a:pt x="8381" y="2080"/>
                    <a:pt x="8570" y="2080"/>
                  </a:cubicBezTo>
                  <a:lnTo>
                    <a:pt x="8916" y="2080"/>
                  </a:lnTo>
                  <a:lnTo>
                    <a:pt x="8916" y="9641"/>
                  </a:lnTo>
                  <a:lnTo>
                    <a:pt x="8538" y="9641"/>
                  </a:lnTo>
                  <a:cubicBezTo>
                    <a:pt x="8349" y="9641"/>
                    <a:pt x="8192" y="9798"/>
                    <a:pt x="8192" y="9987"/>
                  </a:cubicBezTo>
                  <a:lnTo>
                    <a:pt x="8192" y="10365"/>
                  </a:lnTo>
                  <a:lnTo>
                    <a:pt x="2080" y="10365"/>
                  </a:lnTo>
                  <a:lnTo>
                    <a:pt x="2080" y="9987"/>
                  </a:lnTo>
                  <a:cubicBezTo>
                    <a:pt x="2080" y="9798"/>
                    <a:pt x="1922" y="9641"/>
                    <a:pt x="1733" y="9641"/>
                  </a:cubicBezTo>
                  <a:lnTo>
                    <a:pt x="1355" y="9641"/>
                  </a:lnTo>
                  <a:lnTo>
                    <a:pt x="1355" y="2080"/>
                  </a:lnTo>
                  <a:lnTo>
                    <a:pt x="1733" y="2080"/>
                  </a:lnTo>
                  <a:cubicBezTo>
                    <a:pt x="1922" y="2080"/>
                    <a:pt x="2080" y="1922"/>
                    <a:pt x="2080" y="1733"/>
                  </a:cubicBezTo>
                  <a:lnTo>
                    <a:pt x="2080" y="1387"/>
                  </a:lnTo>
                  <a:close/>
                  <a:moveTo>
                    <a:pt x="1355" y="10365"/>
                  </a:moveTo>
                  <a:lnTo>
                    <a:pt x="1355" y="11027"/>
                  </a:lnTo>
                  <a:lnTo>
                    <a:pt x="694" y="11027"/>
                  </a:lnTo>
                  <a:lnTo>
                    <a:pt x="694" y="10365"/>
                  </a:lnTo>
                  <a:close/>
                  <a:moveTo>
                    <a:pt x="9609" y="10365"/>
                  </a:moveTo>
                  <a:lnTo>
                    <a:pt x="9609" y="11027"/>
                  </a:lnTo>
                  <a:lnTo>
                    <a:pt x="8916" y="11027"/>
                  </a:lnTo>
                  <a:lnTo>
                    <a:pt x="8916" y="1036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4" y="2080"/>
                  </a:lnTo>
                  <a:lnTo>
                    <a:pt x="694" y="9641"/>
                  </a:lnTo>
                  <a:lnTo>
                    <a:pt x="347" y="9641"/>
                  </a:lnTo>
                  <a:cubicBezTo>
                    <a:pt x="158" y="9641"/>
                    <a:pt x="0" y="9798"/>
                    <a:pt x="0" y="9987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47" y="11720"/>
                  </a:cubicBezTo>
                  <a:lnTo>
                    <a:pt x="1733" y="11720"/>
                  </a:lnTo>
                  <a:cubicBezTo>
                    <a:pt x="1922" y="11720"/>
                    <a:pt x="2080" y="11563"/>
                    <a:pt x="2080" y="11374"/>
                  </a:cubicBezTo>
                  <a:lnTo>
                    <a:pt x="2080" y="11027"/>
                  </a:lnTo>
                  <a:lnTo>
                    <a:pt x="8223" y="11027"/>
                  </a:lnTo>
                  <a:lnTo>
                    <a:pt x="8223" y="11374"/>
                  </a:lnTo>
                  <a:cubicBezTo>
                    <a:pt x="8223" y="11563"/>
                    <a:pt x="8381" y="11720"/>
                    <a:pt x="8570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74"/>
                  </a:cubicBezTo>
                  <a:lnTo>
                    <a:pt x="10303" y="9987"/>
                  </a:lnTo>
                  <a:cubicBezTo>
                    <a:pt x="10303" y="9798"/>
                    <a:pt x="10145" y="9641"/>
                    <a:pt x="9956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24" y="2080"/>
                  </a:lnTo>
                  <a:cubicBezTo>
                    <a:pt x="10113" y="2080"/>
                    <a:pt x="10271" y="1922"/>
                    <a:pt x="10271" y="1733"/>
                  </a:cubicBezTo>
                  <a:lnTo>
                    <a:pt x="10271" y="347"/>
                  </a:lnTo>
                  <a:cubicBezTo>
                    <a:pt x="10271" y="158"/>
                    <a:pt x="10113" y="0"/>
                    <a:pt x="9924" y="0"/>
                  </a:cubicBezTo>
                  <a:lnTo>
                    <a:pt x="8538" y="0"/>
                  </a:lnTo>
                  <a:cubicBezTo>
                    <a:pt x="8349" y="0"/>
                    <a:pt x="8192" y="158"/>
                    <a:pt x="8192" y="347"/>
                  </a:cubicBezTo>
                  <a:lnTo>
                    <a:pt x="8192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00B5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1" name="Google Shape;1770;p41">
              <a:extLst>
                <a:ext uri="{FF2B5EF4-FFF2-40B4-BE49-F238E27FC236}">
                  <a16:creationId xmlns:a16="http://schemas.microsoft.com/office/drawing/2014/main" id="{0B0A925C-3714-0F04-FE6D-E75412349BC3}"/>
                </a:ext>
              </a:extLst>
            </p:cNvPr>
            <p:cNvSpPr/>
            <p:nvPr/>
          </p:nvSpPr>
          <p:spPr>
            <a:xfrm rot="5400000">
              <a:off x="2033595" y="3118403"/>
              <a:ext cx="203398" cy="30206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4443" y="726"/>
                  </a:lnTo>
                  <a:cubicBezTo>
                    <a:pt x="4663" y="726"/>
                    <a:pt x="4821" y="568"/>
                    <a:pt x="4821" y="348"/>
                  </a:cubicBezTo>
                  <a:cubicBezTo>
                    <a:pt x="4821" y="159"/>
                    <a:pt x="4663" y="1"/>
                    <a:pt x="4443" y="1"/>
                  </a:cubicBezTo>
                  <a:close/>
                </a:path>
              </a:pathLst>
            </a:custGeom>
            <a:solidFill>
              <a:srgbClr val="00B5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2" name="Google Shape;1771;p41">
              <a:extLst>
                <a:ext uri="{FF2B5EF4-FFF2-40B4-BE49-F238E27FC236}">
                  <a16:creationId xmlns:a16="http://schemas.microsoft.com/office/drawing/2014/main" id="{415A9C5F-D356-730E-89DE-C87BE879D875}"/>
                </a:ext>
              </a:extLst>
            </p:cNvPr>
            <p:cNvSpPr/>
            <p:nvPr/>
          </p:nvSpPr>
          <p:spPr>
            <a:xfrm rot="5400000">
              <a:off x="1976552" y="3119068"/>
              <a:ext cx="203398" cy="28875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63" y="693"/>
                    <a:pt x="4821" y="536"/>
                    <a:pt x="4821" y="347"/>
                  </a:cubicBezTo>
                  <a:cubicBezTo>
                    <a:pt x="4821" y="158"/>
                    <a:pt x="4663" y="0"/>
                    <a:pt x="4443" y="0"/>
                  </a:cubicBezTo>
                  <a:close/>
                </a:path>
              </a:pathLst>
            </a:custGeom>
            <a:solidFill>
              <a:srgbClr val="00B5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3" name="Google Shape;1772;p41">
              <a:extLst>
                <a:ext uri="{FF2B5EF4-FFF2-40B4-BE49-F238E27FC236}">
                  <a16:creationId xmlns:a16="http://schemas.microsoft.com/office/drawing/2014/main" id="{E042E0E1-1FB3-7EDC-2732-F1AC1FE39DF0}"/>
                </a:ext>
              </a:extLst>
            </p:cNvPr>
            <p:cNvSpPr/>
            <p:nvPr/>
          </p:nvSpPr>
          <p:spPr>
            <a:xfrm rot="5400000">
              <a:off x="2153119" y="3039137"/>
              <a:ext cx="259258" cy="194054"/>
            </a:xfrm>
            <a:custGeom>
              <a:avLst/>
              <a:gdLst/>
              <a:ahLst/>
              <a:cxnLst/>
              <a:rect l="l" t="t" r="r" b="b"/>
              <a:pathLst>
                <a:path w="6145" h="4664" extrusionOk="0">
                  <a:moveTo>
                    <a:pt x="4695" y="662"/>
                  </a:moveTo>
                  <a:lnTo>
                    <a:pt x="2994" y="1985"/>
                  </a:lnTo>
                  <a:lnTo>
                    <a:pt x="1261" y="662"/>
                  </a:lnTo>
                  <a:close/>
                  <a:moveTo>
                    <a:pt x="599" y="1040"/>
                  </a:moveTo>
                  <a:lnTo>
                    <a:pt x="2427" y="2395"/>
                  </a:lnTo>
                  <a:lnTo>
                    <a:pt x="599" y="3781"/>
                  </a:lnTo>
                  <a:lnTo>
                    <a:pt x="599" y="1040"/>
                  </a:lnTo>
                  <a:close/>
                  <a:moveTo>
                    <a:pt x="5357" y="1040"/>
                  </a:moveTo>
                  <a:lnTo>
                    <a:pt x="5357" y="3781"/>
                  </a:lnTo>
                  <a:lnTo>
                    <a:pt x="3561" y="2395"/>
                  </a:lnTo>
                  <a:lnTo>
                    <a:pt x="5357" y="1040"/>
                  </a:lnTo>
                  <a:close/>
                  <a:moveTo>
                    <a:pt x="2994" y="2836"/>
                  </a:moveTo>
                  <a:lnTo>
                    <a:pt x="4695" y="4128"/>
                  </a:lnTo>
                  <a:lnTo>
                    <a:pt x="1292" y="4128"/>
                  </a:lnTo>
                  <a:lnTo>
                    <a:pt x="2994" y="2836"/>
                  </a:lnTo>
                  <a:close/>
                  <a:moveTo>
                    <a:pt x="316" y="1"/>
                  </a:moveTo>
                  <a:cubicBezTo>
                    <a:pt x="158" y="1"/>
                    <a:pt x="1" y="127"/>
                    <a:pt x="1" y="284"/>
                  </a:cubicBezTo>
                  <a:lnTo>
                    <a:pt x="1" y="4380"/>
                  </a:lnTo>
                  <a:cubicBezTo>
                    <a:pt x="64" y="4506"/>
                    <a:pt x="127" y="4600"/>
                    <a:pt x="253" y="4663"/>
                  </a:cubicBezTo>
                  <a:lnTo>
                    <a:pt x="5798" y="4663"/>
                  </a:lnTo>
                  <a:cubicBezTo>
                    <a:pt x="5955" y="4663"/>
                    <a:pt x="6113" y="4537"/>
                    <a:pt x="6144" y="4317"/>
                  </a:cubicBezTo>
                  <a:lnTo>
                    <a:pt x="6081" y="316"/>
                  </a:lnTo>
                  <a:cubicBezTo>
                    <a:pt x="6081" y="158"/>
                    <a:pt x="5955" y="32"/>
                    <a:pt x="5798" y="1"/>
                  </a:cubicBezTo>
                  <a:close/>
                </a:path>
              </a:pathLst>
            </a:custGeom>
            <a:solidFill>
              <a:srgbClr val="00B5E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5" name="任意多边形: 形状 77">
            <a:extLst>
              <a:ext uri="{FF2B5EF4-FFF2-40B4-BE49-F238E27FC236}">
                <a16:creationId xmlns:a16="http://schemas.microsoft.com/office/drawing/2014/main" id="{42D080C7-CC59-B1BF-8156-7DB89F39066D}"/>
              </a:ext>
            </a:extLst>
          </p:cNvPr>
          <p:cNvSpPr/>
          <p:nvPr/>
        </p:nvSpPr>
        <p:spPr>
          <a:xfrm flipH="1" flipV="1">
            <a:off x="5874838" y="1619797"/>
            <a:ext cx="1641476" cy="1641476"/>
          </a:xfrm>
          <a:custGeom>
            <a:avLst/>
            <a:gdLst>
              <a:gd name="connsiteX0" fmla="*/ 540000 w 1080000"/>
              <a:gd name="connsiteY0" fmla="*/ 0 h 1080000"/>
              <a:gd name="connsiteX1" fmla="*/ 1080000 w 1080000"/>
              <a:gd name="connsiteY1" fmla="*/ 0 h 1080000"/>
              <a:gd name="connsiteX2" fmla="*/ 1080000 w 1080000"/>
              <a:gd name="connsiteY2" fmla="*/ 540000 h 1080000"/>
              <a:gd name="connsiteX3" fmla="*/ 540000 w 1080000"/>
              <a:gd name="connsiteY3" fmla="*/ 1080000 h 1080000"/>
              <a:gd name="connsiteX4" fmla="*/ 0 w 1080000"/>
              <a:gd name="connsiteY4" fmla="*/ 540000 h 1080000"/>
              <a:gd name="connsiteX5" fmla="*/ 540000 w 1080000"/>
              <a:gd name="connsiteY5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0000" h="1080000">
                <a:moveTo>
                  <a:pt x="540000" y="0"/>
                </a:moveTo>
                <a:lnTo>
                  <a:pt x="1080000" y="0"/>
                </a:lnTo>
                <a:lnTo>
                  <a:pt x="1080000" y="540000"/>
                </a:lnTo>
                <a:cubicBezTo>
                  <a:pt x="1080000" y="838234"/>
                  <a:pt x="838234" y="1080000"/>
                  <a:pt x="540000" y="1080000"/>
                </a:cubicBezTo>
                <a:cubicBezTo>
                  <a:pt x="241766" y="1080000"/>
                  <a:pt x="0" y="838234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3C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6" name="任意多边形: 形状 78">
            <a:extLst>
              <a:ext uri="{FF2B5EF4-FFF2-40B4-BE49-F238E27FC236}">
                <a16:creationId xmlns:a16="http://schemas.microsoft.com/office/drawing/2014/main" id="{C867D72C-194A-8F3C-6472-0138D5DD0EC2}"/>
              </a:ext>
            </a:extLst>
          </p:cNvPr>
          <p:cNvSpPr/>
          <p:nvPr/>
        </p:nvSpPr>
        <p:spPr>
          <a:xfrm flipH="1" flipV="1">
            <a:off x="6074863" y="1819822"/>
            <a:ext cx="1241426" cy="1241426"/>
          </a:xfrm>
          <a:custGeom>
            <a:avLst/>
            <a:gdLst>
              <a:gd name="connsiteX0" fmla="*/ 540000 w 1080000"/>
              <a:gd name="connsiteY0" fmla="*/ 0 h 1080000"/>
              <a:gd name="connsiteX1" fmla="*/ 1080000 w 1080000"/>
              <a:gd name="connsiteY1" fmla="*/ 0 h 1080000"/>
              <a:gd name="connsiteX2" fmla="*/ 1080000 w 1080000"/>
              <a:gd name="connsiteY2" fmla="*/ 540000 h 1080000"/>
              <a:gd name="connsiteX3" fmla="*/ 540000 w 1080000"/>
              <a:gd name="connsiteY3" fmla="*/ 1080000 h 1080000"/>
              <a:gd name="connsiteX4" fmla="*/ 0 w 1080000"/>
              <a:gd name="connsiteY4" fmla="*/ 540000 h 1080000"/>
              <a:gd name="connsiteX5" fmla="*/ 540000 w 1080000"/>
              <a:gd name="connsiteY5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0000" h="1080000">
                <a:moveTo>
                  <a:pt x="540000" y="0"/>
                </a:moveTo>
                <a:lnTo>
                  <a:pt x="1080000" y="0"/>
                </a:lnTo>
                <a:lnTo>
                  <a:pt x="1080000" y="540000"/>
                </a:lnTo>
                <a:cubicBezTo>
                  <a:pt x="1080000" y="838234"/>
                  <a:pt x="838234" y="1080000"/>
                  <a:pt x="540000" y="1080000"/>
                </a:cubicBezTo>
                <a:cubicBezTo>
                  <a:pt x="241766" y="1080000"/>
                  <a:pt x="0" y="838234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57" name="Group 49">
            <a:extLst>
              <a:ext uri="{FF2B5EF4-FFF2-40B4-BE49-F238E27FC236}">
                <a16:creationId xmlns:a16="http://schemas.microsoft.com/office/drawing/2014/main" id="{D026E2C2-309D-DC50-8F56-73583110FF3A}"/>
              </a:ext>
            </a:extLst>
          </p:cNvPr>
          <p:cNvGrpSpPr/>
          <p:nvPr/>
        </p:nvGrpSpPr>
        <p:grpSpPr>
          <a:xfrm>
            <a:off x="6292471" y="2135995"/>
            <a:ext cx="697980" cy="697980"/>
            <a:chOff x="9085263" y="2676525"/>
            <a:chExt cx="579437" cy="579438"/>
          </a:xfrm>
          <a:solidFill>
            <a:schemeClr val="accent2"/>
          </a:solidFill>
        </p:grpSpPr>
        <p:sp>
          <p:nvSpPr>
            <p:cNvPr id="58" name="Freeform 98">
              <a:extLst>
                <a:ext uri="{FF2B5EF4-FFF2-40B4-BE49-F238E27FC236}">
                  <a16:creationId xmlns:a16="http://schemas.microsoft.com/office/drawing/2014/main" id="{A0FAC8B9-1EC1-CF5F-51BA-1BAF9D038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5263" y="2676525"/>
              <a:ext cx="579437" cy="579438"/>
            </a:xfrm>
            <a:custGeom>
              <a:avLst/>
              <a:gdLst>
                <a:gd name="T0" fmla="*/ 199 w 3650"/>
                <a:gd name="T1" fmla="*/ 3163 h 3649"/>
                <a:gd name="T2" fmla="*/ 212 w 3650"/>
                <a:gd name="T3" fmla="*/ 3337 h 3649"/>
                <a:gd name="T4" fmla="*/ 345 w 3650"/>
                <a:gd name="T5" fmla="*/ 3450 h 3649"/>
                <a:gd name="T6" fmla="*/ 518 w 3650"/>
                <a:gd name="T7" fmla="*/ 3437 h 3649"/>
                <a:gd name="T8" fmla="*/ 941 w 3650"/>
                <a:gd name="T9" fmla="*/ 2387 h 3649"/>
                <a:gd name="T10" fmla="*/ 2326 w 3650"/>
                <a:gd name="T11" fmla="*/ 187 h 3649"/>
                <a:gd name="T12" fmla="*/ 1968 w 3650"/>
                <a:gd name="T13" fmla="*/ 245 h 3649"/>
                <a:gd name="T14" fmla="*/ 1639 w 3650"/>
                <a:gd name="T15" fmla="*/ 418 h 3649"/>
                <a:gd name="T16" fmla="*/ 1369 w 3650"/>
                <a:gd name="T17" fmla="*/ 710 h 3649"/>
                <a:gd name="T18" fmla="*/ 1216 w 3650"/>
                <a:gd name="T19" fmla="*/ 1080 h 3649"/>
                <a:gd name="T20" fmla="*/ 1201 w 3650"/>
                <a:gd name="T21" fmla="*/ 1487 h 3649"/>
                <a:gd name="T22" fmla="*/ 1327 w 3650"/>
                <a:gd name="T23" fmla="*/ 1867 h 3649"/>
                <a:gd name="T24" fmla="*/ 1582 w 3650"/>
                <a:gd name="T25" fmla="*/ 2181 h 3649"/>
                <a:gd name="T26" fmla="*/ 1916 w 3650"/>
                <a:gd name="T27" fmla="*/ 2383 h 3649"/>
                <a:gd name="T28" fmla="*/ 2288 w 3650"/>
                <a:gd name="T29" fmla="*/ 2458 h 3649"/>
                <a:gd name="T30" fmla="*/ 2663 w 3650"/>
                <a:gd name="T31" fmla="*/ 2408 h 3649"/>
                <a:gd name="T32" fmla="*/ 3007 w 3650"/>
                <a:gd name="T33" fmla="*/ 2232 h 3649"/>
                <a:gd name="T34" fmla="*/ 3283 w 3650"/>
                <a:gd name="T35" fmla="*/ 1936 h 3649"/>
                <a:gd name="T36" fmla="*/ 3437 w 3650"/>
                <a:gd name="T37" fmla="*/ 1566 h 3649"/>
                <a:gd name="T38" fmla="*/ 3451 w 3650"/>
                <a:gd name="T39" fmla="*/ 1159 h 3649"/>
                <a:gd name="T40" fmla="*/ 3324 w 3650"/>
                <a:gd name="T41" fmla="*/ 779 h 3649"/>
                <a:gd name="T42" fmla="*/ 3073 w 3650"/>
                <a:gd name="T43" fmla="*/ 467 h 3649"/>
                <a:gd name="T44" fmla="*/ 2754 w 3650"/>
                <a:gd name="T45" fmla="*/ 270 h 3649"/>
                <a:gd name="T46" fmla="*/ 2399 w 3650"/>
                <a:gd name="T47" fmla="*/ 189 h 3649"/>
                <a:gd name="T48" fmla="*/ 2579 w 3650"/>
                <a:gd name="T49" fmla="*/ 23 h 3649"/>
                <a:gd name="T50" fmla="*/ 2980 w 3650"/>
                <a:gd name="T51" fmla="*/ 172 h 3649"/>
                <a:gd name="T52" fmla="*/ 3323 w 3650"/>
                <a:gd name="T53" fmla="*/ 451 h 3649"/>
                <a:gd name="T54" fmla="*/ 3549 w 3650"/>
                <a:gd name="T55" fmla="*/ 816 h 3649"/>
                <a:gd name="T56" fmla="*/ 3647 w 3650"/>
                <a:gd name="T57" fmla="*/ 1236 h 3649"/>
                <a:gd name="T58" fmla="*/ 3605 w 3650"/>
                <a:gd name="T59" fmla="*/ 1667 h 3649"/>
                <a:gd name="T60" fmla="*/ 3429 w 3650"/>
                <a:gd name="T61" fmla="*/ 2057 h 3649"/>
                <a:gd name="T62" fmla="*/ 3127 w 3650"/>
                <a:gd name="T63" fmla="*/ 2378 h 3649"/>
                <a:gd name="T64" fmla="*/ 2744 w 3650"/>
                <a:gd name="T65" fmla="*/ 2579 h 3649"/>
                <a:gd name="T66" fmla="*/ 2326 w 3650"/>
                <a:gd name="T67" fmla="*/ 2647 h 3649"/>
                <a:gd name="T68" fmla="*/ 1909 w 3650"/>
                <a:gd name="T69" fmla="*/ 2579 h 3649"/>
                <a:gd name="T70" fmla="*/ 1527 w 3650"/>
                <a:gd name="T71" fmla="*/ 2379 h 3649"/>
                <a:gd name="T72" fmla="*/ 1482 w 3650"/>
                <a:gd name="T73" fmla="*/ 2672 h 3649"/>
                <a:gd name="T74" fmla="*/ 1473 w 3650"/>
                <a:gd name="T75" fmla="*/ 2760 h 3649"/>
                <a:gd name="T76" fmla="*/ 595 w 3650"/>
                <a:gd name="T77" fmla="*/ 3608 h 3649"/>
                <a:gd name="T78" fmla="*/ 368 w 3650"/>
                <a:gd name="T79" fmla="*/ 3647 h 3649"/>
                <a:gd name="T80" fmla="*/ 157 w 3650"/>
                <a:gd name="T81" fmla="*/ 3558 h 3649"/>
                <a:gd name="T82" fmla="*/ 23 w 3650"/>
                <a:gd name="T83" fmla="*/ 3371 h 3649"/>
                <a:gd name="T84" fmla="*/ 10 w 3650"/>
                <a:gd name="T85" fmla="*/ 3141 h 3649"/>
                <a:gd name="T86" fmla="*/ 122 w 3650"/>
                <a:gd name="T87" fmla="*/ 2940 h 3649"/>
                <a:gd name="T88" fmla="*/ 941 w 3650"/>
                <a:gd name="T89" fmla="*/ 2160 h 3649"/>
                <a:gd name="T90" fmla="*/ 1168 w 3650"/>
                <a:gd name="T91" fmla="*/ 2348 h 3649"/>
                <a:gd name="T92" fmla="*/ 1136 w 3650"/>
                <a:gd name="T93" fmla="*/ 1905 h 3649"/>
                <a:gd name="T94" fmla="*/ 1013 w 3650"/>
                <a:gd name="T95" fmla="*/ 1497 h 3649"/>
                <a:gd name="T96" fmla="*/ 1028 w 3650"/>
                <a:gd name="T97" fmla="*/ 1063 h 3649"/>
                <a:gd name="T98" fmla="*/ 1178 w 3650"/>
                <a:gd name="T99" fmla="*/ 662 h 3649"/>
                <a:gd name="T100" fmla="*/ 1456 w 3650"/>
                <a:gd name="T101" fmla="*/ 325 h 3649"/>
                <a:gd name="T102" fmla="*/ 1827 w 3650"/>
                <a:gd name="T103" fmla="*/ 96 h 3649"/>
                <a:gd name="T104" fmla="*/ 2241 w 3650"/>
                <a:gd name="T105" fmla="*/ 2 h 3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0" h="3649">
                  <a:moveTo>
                    <a:pt x="675" y="2654"/>
                  </a:moveTo>
                  <a:lnTo>
                    <a:pt x="254" y="3073"/>
                  </a:lnTo>
                  <a:lnTo>
                    <a:pt x="231" y="3100"/>
                  </a:lnTo>
                  <a:lnTo>
                    <a:pt x="212" y="3131"/>
                  </a:lnTo>
                  <a:lnTo>
                    <a:pt x="199" y="3163"/>
                  </a:lnTo>
                  <a:lnTo>
                    <a:pt x="190" y="3198"/>
                  </a:lnTo>
                  <a:lnTo>
                    <a:pt x="188" y="3234"/>
                  </a:lnTo>
                  <a:lnTo>
                    <a:pt x="190" y="3270"/>
                  </a:lnTo>
                  <a:lnTo>
                    <a:pt x="199" y="3304"/>
                  </a:lnTo>
                  <a:lnTo>
                    <a:pt x="212" y="3337"/>
                  </a:lnTo>
                  <a:lnTo>
                    <a:pt x="231" y="3367"/>
                  </a:lnTo>
                  <a:lnTo>
                    <a:pt x="254" y="3395"/>
                  </a:lnTo>
                  <a:lnTo>
                    <a:pt x="282" y="3418"/>
                  </a:lnTo>
                  <a:lnTo>
                    <a:pt x="312" y="3437"/>
                  </a:lnTo>
                  <a:lnTo>
                    <a:pt x="345" y="3450"/>
                  </a:lnTo>
                  <a:lnTo>
                    <a:pt x="379" y="3459"/>
                  </a:lnTo>
                  <a:lnTo>
                    <a:pt x="415" y="3461"/>
                  </a:lnTo>
                  <a:lnTo>
                    <a:pt x="451" y="3459"/>
                  </a:lnTo>
                  <a:lnTo>
                    <a:pt x="486" y="3450"/>
                  </a:lnTo>
                  <a:lnTo>
                    <a:pt x="518" y="3437"/>
                  </a:lnTo>
                  <a:lnTo>
                    <a:pt x="549" y="3418"/>
                  </a:lnTo>
                  <a:lnTo>
                    <a:pt x="576" y="3395"/>
                  </a:lnTo>
                  <a:lnTo>
                    <a:pt x="995" y="2974"/>
                  </a:lnTo>
                  <a:lnTo>
                    <a:pt x="675" y="2654"/>
                  </a:lnTo>
                  <a:close/>
                  <a:moveTo>
                    <a:pt x="941" y="2387"/>
                  </a:moveTo>
                  <a:lnTo>
                    <a:pt x="807" y="2521"/>
                  </a:lnTo>
                  <a:lnTo>
                    <a:pt x="1128" y="2842"/>
                  </a:lnTo>
                  <a:lnTo>
                    <a:pt x="1262" y="2708"/>
                  </a:lnTo>
                  <a:lnTo>
                    <a:pt x="941" y="2387"/>
                  </a:lnTo>
                  <a:close/>
                  <a:moveTo>
                    <a:pt x="2326" y="187"/>
                  </a:moveTo>
                  <a:lnTo>
                    <a:pt x="2253" y="189"/>
                  </a:lnTo>
                  <a:lnTo>
                    <a:pt x="2181" y="197"/>
                  </a:lnTo>
                  <a:lnTo>
                    <a:pt x="2109" y="208"/>
                  </a:lnTo>
                  <a:lnTo>
                    <a:pt x="2037" y="225"/>
                  </a:lnTo>
                  <a:lnTo>
                    <a:pt x="1968" y="245"/>
                  </a:lnTo>
                  <a:lnTo>
                    <a:pt x="1898" y="270"/>
                  </a:lnTo>
                  <a:lnTo>
                    <a:pt x="1831" y="301"/>
                  </a:lnTo>
                  <a:lnTo>
                    <a:pt x="1764" y="335"/>
                  </a:lnTo>
                  <a:lnTo>
                    <a:pt x="1701" y="374"/>
                  </a:lnTo>
                  <a:lnTo>
                    <a:pt x="1639" y="418"/>
                  </a:lnTo>
                  <a:lnTo>
                    <a:pt x="1579" y="467"/>
                  </a:lnTo>
                  <a:lnTo>
                    <a:pt x="1523" y="520"/>
                  </a:lnTo>
                  <a:lnTo>
                    <a:pt x="1467" y="580"/>
                  </a:lnTo>
                  <a:lnTo>
                    <a:pt x="1415" y="644"/>
                  </a:lnTo>
                  <a:lnTo>
                    <a:pt x="1369" y="710"/>
                  </a:lnTo>
                  <a:lnTo>
                    <a:pt x="1327" y="779"/>
                  </a:lnTo>
                  <a:lnTo>
                    <a:pt x="1292" y="851"/>
                  </a:lnTo>
                  <a:lnTo>
                    <a:pt x="1261" y="926"/>
                  </a:lnTo>
                  <a:lnTo>
                    <a:pt x="1235" y="1002"/>
                  </a:lnTo>
                  <a:lnTo>
                    <a:pt x="1216" y="1080"/>
                  </a:lnTo>
                  <a:lnTo>
                    <a:pt x="1201" y="1159"/>
                  </a:lnTo>
                  <a:lnTo>
                    <a:pt x="1192" y="1241"/>
                  </a:lnTo>
                  <a:lnTo>
                    <a:pt x="1190" y="1323"/>
                  </a:lnTo>
                  <a:lnTo>
                    <a:pt x="1192" y="1405"/>
                  </a:lnTo>
                  <a:lnTo>
                    <a:pt x="1201" y="1487"/>
                  </a:lnTo>
                  <a:lnTo>
                    <a:pt x="1216" y="1566"/>
                  </a:lnTo>
                  <a:lnTo>
                    <a:pt x="1235" y="1645"/>
                  </a:lnTo>
                  <a:lnTo>
                    <a:pt x="1261" y="1721"/>
                  </a:lnTo>
                  <a:lnTo>
                    <a:pt x="1292" y="1795"/>
                  </a:lnTo>
                  <a:lnTo>
                    <a:pt x="1327" y="1867"/>
                  </a:lnTo>
                  <a:lnTo>
                    <a:pt x="1369" y="1936"/>
                  </a:lnTo>
                  <a:lnTo>
                    <a:pt x="1415" y="2003"/>
                  </a:lnTo>
                  <a:lnTo>
                    <a:pt x="1467" y="2066"/>
                  </a:lnTo>
                  <a:lnTo>
                    <a:pt x="1523" y="2126"/>
                  </a:lnTo>
                  <a:lnTo>
                    <a:pt x="1582" y="2181"/>
                  </a:lnTo>
                  <a:lnTo>
                    <a:pt x="1644" y="2232"/>
                  </a:lnTo>
                  <a:lnTo>
                    <a:pt x="1709" y="2277"/>
                  </a:lnTo>
                  <a:lnTo>
                    <a:pt x="1776" y="2317"/>
                  </a:lnTo>
                  <a:lnTo>
                    <a:pt x="1845" y="2353"/>
                  </a:lnTo>
                  <a:lnTo>
                    <a:pt x="1916" y="2383"/>
                  </a:lnTo>
                  <a:lnTo>
                    <a:pt x="1989" y="2408"/>
                  </a:lnTo>
                  <a:lnTo>
                    <a:pt x="2062" y="2428"/>
                  </a:lnTo>
                  <a:lnTo>
                    <a:pt x="2137" y="2443"/>
                  </a:lnTo>
                  <a:lnTo>
                    <a:pt x="2212" y="2453"/>
                  </a:lnTo>
                  <a:lnTo>
                    <a:pt x="2288" y="2458"/>
                  </a:lnTo>
                  <a:lnTo>
                    <a:pt x="2364" y="2458"/>
                  </a:lnTo>
                  <a:lnTo>
                    <a:pt x="2440" y="2453"/>
                  </a:lnTo>
                  <a:lnTo>
                    <a:pt x="2515" y="2443"/>
                  </a:lnTo>
                  <a:lnTo>
                    <a:pt x="2589" y="2428"/>
                  </a:lnTo>
                  <a:lnTo>
                    <a:pt x="2663" y="2408"/>
                  </a:lnTo>
                  <a:lnTo>
                    <a:pt x="2735" y="2383"/>
                  </a:lnTo>
                  <a:lnTo>
                    <a:pt x="2807" y="2353"/>
                  </a:lnTo>
                  <a:lnTo>
                    <a:pt x="2876" y="2317"/>
                  </a:lnTo>
                  <a:lnTo>
                    <a:pt x="2943" y="2277"/>
                  </a:lnTo>
                  <a:lnTo>
                    <a:pt x="3007" y="2232"/>
                  </a:lnTo>
                  <a:lnTo>
                    <a:pt x="3070" y="2181"/>
                  </a:lnTo>
                  <a:lnTo>
                    <a:pt x="3129" y="2126"/>
                  </a:lnTo>
                  <a:lnTo>
                    <a:pt x="3185" y="2066"/>
                  </a:lnTo>
                  <a:lnTo>
                    <a:pt x="3236" y="2003"/>
                  </a:lnTo>
                  <a:lnTo>
                    <a:pt x="3283" y="1936"/>
                  </a:lnTo>
                  <a:lnTo>
                    <a:pt x="3324" y="1867"/>
                  </a:lnTo>
                  <a:lnTo>
                    <a:pt x="3360" y="1795"/>
                  </a:lnTo>
                  <a:lnTo>
                    <a:pt x="3391" y="1721"/>
                  </a:lnTo>
                  <a:lnTo>
                    <a:pt x="3417" y="1645"/>
                  </a:lnTo>
                  <a:lnTo>
                    <a:pt x="3437" y="1566"/>
                  </a:lnTo>
                  <a:lnTo>
                    <a:pt x="3451" y="1487"/>
                  </a:lnTo>
                  <a:lnTo>
                    <a:pt x="3460" y="1405"/>
                  </a:lnTo>
                  <a:lnTo>
                    <a:pt x="3462" y="1323"/>
                  </a:lnTo>
                  <a:lnTo>
                    <a:pt x="3460" y="1241"/>
                  </a:lnTo>
                  <a:lnTo>
                    <a:pt x="3451" y="1159"/>
                  </a:lnTo>
                  <a:lnTo>
                    <a:pt x="3437" y="1080"/>
                  </a:lnTo>
                  <a:lnTo>
                    <a:pt x="3417" y="1002"/>
                  </a:lnTo>
                  <a:lnTo>
                    <a:pt x="3391" y="926"/>
                  </a:lnTo>
                  <a:lnTo>
                    <a:pt x="3360" y="851"/>
                  </a:lnTo>
                  <a:lnTo>
                    <a:pt x="3324" y="779"/>
                  </a:lnTo>
                  <a:lnTo>
                    <a:pt x="3283" y="710"/>
                  </a:lnTo>
                  <a:lnTo>
                    <a:pt x="3236" y="644"/>
                  </a:lnTo>
                  <a:lnTo>
                    <a:pt x="3185" y="580"/>
                  </a:lnTo>
                  <a:lnTo>
                    <a:pt x="3129" y="520"/>
                  </a:lnTo>
                  <a:lnTo>
                    <a:pt x="3073" y="467"/>
                  </a:lnTo>
                  <a:lnTo>
                    <a:pt x="3013" y="418"/>
                  </a:lnTo>
                  <a:lnTo>
                    <a:pt x="2951" y="374"/>
                  </a:lnTo>
                  <a:lnTo>
                    <a:pt x="2887" y="335"/>
                  </a:lnTo>
                  <a:lnTo>
                    <a:pt x="2822" y="300"/>
                  </a:lnTo>
                  <a:lnTo>
                    <a:pt x="2754" y="270"/>
                  </a:lnTo>
                  <a:lnTo>
                    <a:pt x="2684" y="245"/>
                  </a:lnTo>
                  <a:lnTo>
                    <a:pt x="2615" y="225"/>
                  </a:lnTo>
                  <a:lnTo>
                    <a:pt x="2543" y="208"/>
                  </a:lnTo>
                  <a:lnTo>
                    <a:pt x="2471" y="197"/>
                  </a:lnTo>
                  <a:lnTo>
                    <a:pt x="2399" y="189"/>
                  </a:lnTo>
                  <a:lnTo>
                    <a:pt x="2326" y="187"/>
                  </a:lnTo>
                  <a:close/>
                  <a:moveTo>
                    <a:pt x="2326" y="0"/>
                  </a:moveTo>
                  <a:lnTo>
                    <a:pt x="2411" y="2"/>
                  </a:lnTo>
                  <a:lnTo>
                    <a:pt x="2495" y="10"/>
                  </a:lnTo>
                  <a:lnTo>
                    <a:pt x="2579" y="23"/>
                  </a:lnTo>
                  <a:lnTo>
                    <a:pt x="2662" y="42"/>
                  </a:lnTo>
                  <a:lnTo>
                    <a:pt x="2744" y="66"/>
                  </a:lnTo>
                  <a:lnTo>
                    <a:pt x="2825" y="96"/>
                  </a:lnTo>
                  <a:lnTo>
                    <a:pt x="2903" y="132"/>
                  </a:lnTo>
                  <a:lnTo>
                    <a:pt x="2980" y="172"/>
                  </a:lnTo>
                  <a:lnTo>
                    <a:pt x="3055" y="217"/>
                  </a:lnTo>
                  <a:lnTo>
                    <a:pt x="3127" y="269"/>
                  </a:lnTo>
                  <a:lnTo>
                    <a:pt x="3197" y="325"/>
                  </a:lnTo>
                  <a:lnTo>
                    <a:pt x="3262" y="387"/>
                  </a:lnTo>
                  <a:lnTo>
                    <a:pt x="3323" y="451"/>
                  </a:lnTo>
                  <a:lnTo>
                    <a:pt x="3378" y="519"/>
                  </a:lnTo>
                  <a:lnTo>
                    <a:pt x="3429" y="589"/>
                  </a:lnTo>
                  <a:lnTo>
                    <a:pt x="3474" y="662"/>
                  </a:lnTo>
                  <a:lnTo>
                    <a:pt x="3514" y="738"/>
                  </a:lnTo>
                  <a:lnTo>
                    <a:pt x="3549" y="816"/>
                  </a:lnTo>
                  <a:lnTo>
                    <a:pt x="3580" y="896"/>
                  </a:lnTo>
                  <a:lnTo>
                    <a:pt x="3605" y="979"/>
                  </a:lnTo>
                  <a:lnTo>
                    <a:pt x="3625" y="1063"/>
                  </a:lnTo>
                  <a:lnTo>
                    <a:pt x="3639" y="1148"/>
                  </a:lnTo>
                  <a:lnTo>
                    <a:pt x="3647" y="1236"/>
                  </a:lnTo>
                  <a:lnTo>
                    <a:pt x="3650" y="1323"/>
                  </a:lnTo>
                  <a:lnTo>
                    <a:pt x="3647" y="1411"/>
                  </a:lnTo>
                  <a:lnTo>
                    <a:pt x="3639" y="1498"/>
                  </a:lnTo>
                  <a:lnTo>
                    <a:pt x="3625" y="1583"/>
                  </a:lnTo>
                  <a:lnTo>
                    <a:pt x="3605" y="1667"/>
                  </a:lnTo>
                  <a:lnTo>
                    <a:pt x="3580" y="1750"/>
                  </a:lnTo>
                  <a:lnTo>
                    <a:pt x="3549" y="1830"/>
                  </a:lnTo>
                  <a:lnTo>
                    <a:pt x="3514" y="1908"/>
                  </a:lnTo>
                  <a:lnTo>
                    <a:pt x="3474" y="1984"/>
                  </a:lnTo>
                  <a:lnTo>
                    <a:pt x="3429" y="2057"/>
                  </a:lnTo>
                  <a:lnTo>
                    <a:pt x="3378" y="2128"/>
                  </a:lnTo>
                  <a:lnTo>
                    <a:pt x="3323" y="2196"/>
                  </a:lnTo>
                  <a:lnTo>
                    <a:pt x="3262" y="2260"/>
                  </a:lnTo>
                  <a:lnTo>
                    <a:pt x="3197" y="2321"/>
                  </a:lnTo>
                  <a:lnTo>
                    <a:pt x="3127" y="2378"/>
                  </a:lnTo>
                  <a:lnTo>
                    <a:pt x="3055" y="2429"/>
                  </a:lnTo>
                  <a:lnTo>
                    <a:pt x="2980" y="2474"/>
                  </a:lnTo>
                  <a:lnTo>
                    <a:pt x="2903" y="2514"/>
                  </a:lnTo>
                  <a:lnTo>
                    <a:pt x="2825" y="2550"/>
                  </a:lnTo>
                  <a:lnTo>
                    <a:pt x="2744" y="2579"/>
                  </a:lnTo>
                  <a:lnTo>
                    <a:pt x="2662" y="2604"/>
                  </a:lnTo>
                  <a:lnTo>
                    <a:pt x="2579" y="2623"/>
                  </a:lnTo>
                  <a:lnTo>
                    <a:pt x="2495" y="2636"/>
                  </a:lnTo>
                  <a:lnTo>
                    <a:pt x="2411" y="2644"/>
                  </a:lnTo>
                  <a:lnTo>
                    <a:pt x="2326" y="2647"/>
                  </a:lnTo>
                  <a:lnTo>
                    <a:pt x="2242" y="2644"/>
                  </a:lnTo>
                  <a:lnTo>
                    <a:pt x="2158" y="2636"/>
                  </a:lnTo>
                  <a:lnTo>
                    <a:pt x="2074" y="2623"/>
                  </a:lnTo>
                  <a:lnTo>
                    <a:pt x="1991" y="2604"/>
                  </a:lnTo>
                  <a:lnTo>
                    <a:pt x="1909" y="2579"/>
                  </a:lnTo>
                  <a:lnTo>
                    <a:pt x="1829" y="2551"/>
                  </a:lnTo>
                  <a:lnTo>
                    <a:pt x="1751" y="2515"/>
                  </a:lnTo>
                  <a:lnTo>
                    <a:pt x="1673" y="2475"/>
                  </a:lnTo>
                  <a:lnTo>
                    <a:pt x="1599" y="2430"/>
                  </a:lnTo>
                  <a:lnTo>
                    <a:pt x="1527" y="2379"/>
                  </a:lnTo>
                  <a:lnTo>
                    <a:pt x="1459" y="2323"/>
                  </a:lnTo>
                  <a:lnTo>
                    <a:pt x="1301" y="2481"/>
                  </a:lnTo>
                  <a:lnTo>
                    <a:pt x="1461" y="2641"/>
                  </a:lnTo>
                  <a:lnTo>
                    <a:pt x="1473" y="2656"/>
                  </a:lnTo>
                  <a:lnTo>
                    <a:pt x="1482" y="2672"/>
                  </a:lnTo>
                  <a:lnTo>
                    <a:pt x="1488" y="2690"/>
                  </a:lnTo>
                  <a:lnTo>
                    <a:pt x="1489" y="2708"/>
                  </a:lnTo>
                  <a:lnTo>
                    <a:pt x="1488" y="2727"/>
                  </a:lnTo>
                  <a:lnTo>
                    <a:pt x="1482" y="2744"/>
                  </a:lnTo>
                  <a:lnTo>
                    <a:pt x="1473" y="2760"/>
                  </a:lnTo>
                  <a:lnTo>
                    <a:pt x="1461" y="2774"/>
                  </a:lnTo>
                  <a:lnTo>
                    <a:pt x="709" y="3527"/>
                  </a:lnTo>
                  <a:lnTo>
                    <a:pt x="674" y="3558"/>
                  </a:lnTo>
                  <a:lnTo>
                    <a:pt x="636" y="3586"/>
                  </a:lnTo>
                  <a:lnTo>
                    <a:pt x="595" y="3608"/>
                  </a:lnTo>
                  <a:lnTo>
                    <a:pt x="552" y="3626"/>
                  </a:lnTo>
                  <a:lnTo>
                    <a:pt x="508" y="3639"/>
                  </a:lnTo>
                  <a:lnTo>
                    <a:pt x="462" y="3647"/>
                  </a:lnTo>
                  <a:lnTo>
                    <a:pt x="415" y="3649"/>
                  </a:lnTo>
                  <a:lnTo>
                    <a:pt x="368" y="3647"/>
                  </a:lnTo>
                  <a:lnTo>
                    <a:pt x="322" y="3639"/>
                  </a:lnTo>
                  <a:lnTo>
                    <a:pt x="278" y="3626"/>
                  </a:lnTo>
                  <a:lnTo>
                    <a:pt x="236" y="3608"/>
                  </a:lnTo>
                  <a:lnTo>
                    <a:pt x="195" y="3586"/>
                  </a:lnTo>
                  <a:lnTo>
                    <a:pt x="157" y="3558"/>
                  </a:lnTo>
                  <a:lnTo>
                    <a:pt x="122" y="3527"/>
                  </a:lnTo>
                  <a:lnTo>
                    <a:pt x="91" y="3492"/>
                  </a:lnTo>
                  <a:lnTo>
                    <a:pt x="63" y="3454"/>
                  </a:lnTo>
                  <a:lnTo>
                    <a:pt x="41" y="3413"/>
                  </a:lnTo>
                  <a:lnTo>
                    <a:pt x="23" y="3371"/>
                  </a:lnTo>
                  <a:lnTo>
                    <a:pt x="10" y="3327"/>
                  </a:lnTo>
                  <a:lnTo>
                    <a:pt x="2" y="3281"/>
                  </a:lnTo>
                  <a:lnTo>
                    <a:pt x="0" y="3234"/>
                  </a:lnTo>
                  <a:lnTo>
                    <a:pt x="2" y="3187"/>
                  </a:lnTo>
                  <a:lnTo>
                    <a:pt x="10" y="3141"/>
                  </a:lnTo>
                  <a:lnTo>
                    <a:pt x="23" y="3097"/>
                  </a:lnTo>
                  <a:lnTo>
                    <a:pt x="41" y="3054"/>
                  </a:lnTo>
                  <a:lnTo>
                    <a:pt x="63" y="3013"/>
                  </a:lnTo>
                  <a:lnTo>
                    <a:pt x="91" y="2975"/>
                  </a:lnTo>
                  <a:lnTo>
                    <a:pt x="122" y="2940"/>
                  </a:lnTo>
                  <a:lnTo>
                    <a:pt x="875" y="2188"/>
                  </a:lnTo>
                  <a:lnTo>
                    <a:pt x="889" y="2176"/>
                  </a:lnTo>
                  <a:lnTo>
                    <a:pt x="905" y="2167"/>
                  </a:lnTo>
                  <a:lnTo>
                    <a:pt x="922" y="2161"/>
                  </a:lnTo>
                  <a:lnTo>
                    <a:pt x="941" y="2160"/>
                  </a:lnTo>
                  <a:lnTo>
                    <a:pt x="959" y="2161"/>
                  </a:lnTo>
                  <a:lnTo>
                    <a:pt x="977" y="2167"/>
                  </a:lnTo>
                  <a:lnTo>
                    <a:pt x="993" y="2176"/>
                  </a:lnTo>
                  <a:lnTo>
                    <a:pt x="1008" y="2188"/>
                  </a:lnTo>
                  <a:lnTo>
                    <a:pt x="1168" y="2348"/>
                  </a:lnTo>
                  <a:lnTo>
                    <a:pt x="1326" y="2190"/>
                  </a:lnTo>
                  <a:lnTo>
                    <a:pt x="1271" y="2124"/>
                  </a:lnTo>
                  <a:lnTo>
                    <a:pt x="1221" y="2053"/>
                  </a:lnTo>
                  <a:lnTo>
                    <a:pt x="1176" y="1980"/>
                  </a:lnTo>
                  <a:lnTo>
                    <a:pt x="1136" y="1905"/>
                  </a:lnTo>
                  <a:lnTo>
                    <a:pt x="1101" y="1827"/>
                  </a:lnTo>
                  <a:lnTo>
                    <a:pt x="1071" y="1747"/>
                  </a:lnTo>
                  <a:lnTo>
                    <a:pt x="1046" y="1666"/>
                  </a:lnTo>
                  <a:lnTo>
                    <a:pt x="1028" y="1582"/>
                  </a:lnTo>
                  <a:lnTo>
                    <a:pt x="1013" y="1497"/>
                  </a:lnTo>
                  <a:lnTo>
                    <a:pt x="1004" y="1410"/>
                  </a:lnTo>
                  <a:lnTo>
                    <a:pt x="1002" y="1323"/>
                  </a:lnTo>
                  <a:lnTo>
                    <a:pt x="1004" y="1236"/>
                  </a:lnTo>
                  <a:lnTo>
                    <a:pt x="1013" y="1148"/>
                  </a:lnTo>
                  <a:lnTo>
                    <a:pt x="1028" y="1063"/>
                  </a:lnTo>
                  <a:lnTo>
                    <a:pt x="1046" y="979"/>
                  </a:lnTo>
                  <a:lnTo>
                    <a:pt x="1072" y="896"/>
                  </a:lnTo>
                  <a:lnTo>
                    <a:pt x="1102" y="816"/>
                  </a:lnTo>
                  <a:lnTo>
                    <a:pt x="1137" y="738"/>
                  </a:lnTo>
                  <a:lnTo>
                    <a:pt x="1178" y="662"/>
                  </a:lnTo>
                  <a:lnTo>
                    <a:pt x="1223" y="589"/>
                  </a:lnTo>
                  <a:lnTo>
                    <a:pt x="1274" y="519"/>
                  </a:lnTo>
                  <a:lnTo>
                    <a:pt x="1329" y="451"/>
                  </a:lnTo>
                  <a:lnTo>
                    <a:pt x="1389" y="387"/>
                  </a:lnTo>
                  <a:lnTo>
                    <a:pt x="1456" y="325"/>
                  </a:lnTo>
                  <a:lnTo>
                    <a:pt x="1525" y="269"/>
                  </a:lnTo>
                  <a:lnTo>
                    <a:pt x="1597" y="217"/>
                  </a:lnTo>
                  <a:lnTo>
                    <a:pt x="1672" y="172"/>
                  </a:lnTo>
                  <a:lnTo>
                    <a:pt x="1749" y="132"/>
                  </a:lnTo>
                  <a:lnTo>
                    <a:pt x="1827" y="96"/>
                  </a:lnTo>
                  <a:lnTo>
                    <a:pt x="1908" y="66"/>
                  </a:lnTo>
                  <a:lnTo>
                    <a:pt x="1990" y="42"/>
                  </a:lnTo>
                  <a:lnTo>
                    <a:pt x="2073" y="23"/>
                  </a:lnTo>
                  <a:lnTo>
                    <a:pt x="2157" y="10"/>
                  </a:lnTo>
                  <a:lnTo>
                    <a:pt x="2241" y="2"/>
                  </a:lnTo>
                  <a:lnTo>
                    <a:pt x="2326" y="0"/>
                  </a:lnTo>
                  <a:close/>
                </a:path>
              </a:pathLst>
            </a:custGeom>
            <a:solidFill>
              <a:srgbClr val="3C699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  <p:sp>
          <p:nvSpPr>
            <p:cNvPr id="59" name="Freeform 99">
              <a:extLst>
                <a:ext uri="{FF2B5EF4-FFF2-40B4-BE49-F238E27FC236}">
                  <a16:creationId xmlns:a16="http://schemas.microsoft.com/office/drawing/2014/main" id="{2135C905-8E7A-B6E4-6FA4-7457075F19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9100" y="2741613"/>
              <a:ext cx="290512" cy="290513"/>
            </a:xfrm>
            <a:custGeom>
              <a:avLst/>
              <a:gdLst>
                <a:gd name="T0" fmla="*/ 793 w 1834"/>
                <a:gd name="T1" fmla="*/ 199 h 1834"/>
                <a:gd name="T2" fmla="*/ 613 w 1834"/>
                <a:gd name="T3" fmla="*/ 254 h 1834"/>
                <a:gd name="T4" fmla="*/ 450 w 1834"/>
                <a:gd name="T5" fmla="*/ 356 h 1834"/>
                <a:gd name="T6" fmla="*/ 318 w 1834"/>
                <a:gd name="T7" fmla="*/ 502 h 1834"/>
                <a:gd name="T8" fmla="*/ 230 w 1834"/>
                <a:gd name="T9" fmla="*/ 671 h 1834"/>
                <a:gd name="T10" fmla="*/ 190 w 1834"/>
                <a:gd name="T11" fmla="*/ 855 h 1834"/>
                <a:gd name="T12" fmla="*/ 198 w 1834"/>
                <a:gd name="T13" fmla="*/ 1041 h 1834"/>
                <a:gd name="T14" fmla="*/ 253 w 1834"/>
                <a:gd name="T15" fmla="*/ 1221 h 1834"/>
                <a:gd name="T16" fmla="*/ 356 w 1834"/>
                <a:gd name="T17" fmla="*/ 1384 h 1834"/>
                <a:gd name="T18" fmla="*/ 502 w 1834"/>
                <a:gd name="T19" fmla="*/ 1516 h 1834"/>
                <a:gd name="T20" fmla="*/ 672 w 1834"/>
                <a:gd name="T21" fmla="*/ 1604 h 1834"/>
                <a:gd name="T22" fmla="*/ 855 w 1834"/>
                <a:gd name="T23" fmla="*/ 1644 h 1834"/>
                <a:gd name="T24" fmla="*/ 1041 w 1834"/>
                <a:gd name="T25" fmla="*/ 1636 h 1834"/>
                <a:gd name="T26" fmla="*/ 1220 w 1834"/>
                <a:gd name="T27" fmla="*/ 1581 h 1834"/>
                <a:gd name="T28" fmla="*/ 1384 w 1834"/>
                <a:gd name="T29" fmla="*/ 1478 h 1834"/>
                <a:gd name="T30" fmla="*/ 1517 w 1834"/>
                <a:gd name="T31" fmla="*/ 1332 h 1834"/>
                <a:gd name="T32" fmla="*/ 1604 w 1834"/>
                <a:gd name="T33" fmla="*/ 1163 h 1834"/>
                <a:gd name="T34" fmla="*/ 1644 w 1834"/>
                <a:gd name="T35" fmla="*/ 979 h 1834"/>
                <a:gd name="T36" fmla="*/ 1635 w 1834"/>
                <a:gd name="T37" fmla="*/ 793 h 1834"/>
                <a:gd name="T38" fmla="*/ 1580 w 1834"/>
                <a:gd name="T39" fmla="*/ 614 h 1834"/>
                <a:gd name="T40" fmla="*/ 1478 w 1834"/>
                <a:gd name="T41" fmla="*/ 450 h 1834"/>
                <a:gd name="T42" fmla="*/ 1332 w 1834"/>
                <a:gd name="T43" fmla="*/ 317 h 1834"/>
                <a:gd name="T44" fmla="*/ 1161 w 1834"/>
                <a:gd name="T45" fmla="*/ 230 h 1834"/>
                <a:gd name="T46" fmla="*/ 979 w 1834"/>
                <a:gd name="T47" fmla="*/ 190 h 1834"/>
                <a:gd name="T48" fmla="*/ 988 w 1834"/>
                <a:gd name="T49" fmla="*/ 3 h 1834"/>
                <a:gd name="T50" fmla="*/ 1195 w 1834"/>
                <a:gd name="T51" fmla="*/ 43 h 1834"/>
                <a:gd name="T52" fmla="*/ 1390 w 1834"/>
                <a:gd name="T53" fmla="*/ 132 h 1834"/>
                <a:gd name="T54" fmla="*/ 1565 w 1834"/>
                <a:gd name="T55" fmla="*/ 269 h 1834"/>
                <a:gd name="T56" fmla="*/ 1702 w 1834"/>
                <a:gd name="T57" fmla="*/ 444 h 1834"/>
                <a:gd name="T58" fmla="*/ 1791 w 1834"/>
                <a:gd name="T59" fmla="*/ 639 h 1834"/>
                <a:gd name="T60" fmla="*/ 1831 w 1834"/>
                <a:gd name="T61" fmla="*/ 846 h 1834"/>
                <a:gd name="T62" fmla="*/ 1823 w 1834"/>
                <a:gd name="T63" fmla="*/ 1057 h 1834"/>
                <a:gd name="T64" fmla="*/ 1767 w 1834"/>
                <a:gd name="T65" fmla="*/ 1262 h 1834"/>
                <a:gd name="T66" fmla="*/ 1661 w 1834"/>
                <a:gd name="T67" fmla="*/ 1452 h 1834"/>
                <a:gd name="T68" fmla="*/ 1565 w 1834"/>
                <a:gd name="T69" fmla="*/ 1565 h 1834"/>
                <a:gd name="T70" fmla="*/ 1390 w 1834"/>
                <a:gd name="T71" fmla="*/ 1702 h 1834"/>
                <a:gd name="T72" fmla="*/ 1195 w 1834"/>
                <a:gd name="T73" fmla="*/ 1791 h 1834"/>
                <a:gd name="T74" fmla="*/ 988 w 1834"/>
                <a:gd name="T75" fmla="*/ 1831 h 1834"/>
                <a:gd name="T76" fmla="*/ 777 w 1834"/>
                <a:gd name="T77" fmla="*/ 1823 h 1834"/>
                <a:gd name="T78" fmla="*/ 572 w 1834"/>
                <a:gd name="T79" fmla="*/ 1766 h 1834"/>
                <a:gd name="T80" fmla="*/ 382 w 1834"/>
                <a:gd name="T81" fmla="*/ 1662 h 1834"/>
                <a:gd name="T82" fmla="*/ 218 w 1834"/>
                <a:gd name="T83" fmla="*/ 1510 h 1834"/>
                <a:gd name="T84" fmla="*/ 96 w 1834"/>
                <a:gd name="T85" fmla="*/ 1327 h 1834"/>
                <a:gd name="T86" fmla="*/ 24 w 1834"/>
                <a:gd name="T87" fmla="*/ 1127 h 1834"/>
                <a:gd name="T88" fmla="*/ 0 w 1834"/>
                <a:gd name="T89" fmla="*/ 917 h 1834"/>
                <a:gd name="T90" fmla="*/ 24 w 1834"/>
                <a:gd name="T91" fmla="*/ 707 h 1834"/>
                <a:gd name="T92" fmla="*/ 96 w 1834"/>
                <a:gd name="T93" fmla="*/ 507 h 1834"/>
                <a:gd name="T94" fmla="*/ 218 w 1834"/>
                <a:gd name="T95" fmla="*/ 324 h 1834"/>
                <a:gd name="T96" fmla="*/ 382 w 1834"/>
                <a:gd name="T97" fmla="*/ 173 h 1834"/>
                <a:gd name="T98" fmla="*/ 572 w 1834"/>
                <a:gd name="T99" fmla="*/ 68 h 1834"/>
                <a:gd name="T100" fmla="*/ 777 w 1834"/>
                <a:gd name="T101" fmla="*/ 11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34" h="1834">
                  <a:moveTo>
                    <a:pt x="917" y="188"/>
                  </a:moveTo>
                  <a:lnTo>
                    <a:pt x="855" y="190"/>
                  </a:lnTo>
                  <a:lnTo>
                    <a:pt x="793" y="199"/>
                  </a:lnTo>
                  <a:lnTo>
                    <a:pt x="732" y="211"/>
                  </a:lnTo>
                  <a:lnTo>
                    <a:pt x="672" y="230"/>
                  </a:lnTo>
                  <a:lnTo>
                    <a:pt x="613" y="254"/>
                  </a:lnTo>
                  <a:lnTo>
                    <a:pt x="556" y="283"/>
                  </a:lnTo>
                  <a:lnTo>
                    <a:pt x="502" y="317"/>
                  </a:lnTo>
                  <a:lnTo>
                    <a:pt x="450" y="356"/>
                  </a:lnTo>
                  <a:lnTo>
                    <a:pt x="402" y="402"/>
                  </a:lnTo>
                  <a:lnTo>
                    <a:pt x="356" y="450"/>
                  </a:lnTo>
                  <a:lnTo>
                    <a:pt x="318" y="502"/>
                  </a:lnTo>
                  <a:lnTo>
                    <a:pt x="283" y="556"/>
                  </a:lnTo>
                  <a:lnTo>
                    <a:pt x="253" y="614"/>
                  </a:lnTo>
                  <a:lnTo>
                    <a:pt x="230" y="671"/>
                  </a:lnTo>
                  <a:lnTo>
                    <a:pt x="211" y="732"/>
                  </a:lnTo>
                  <a:lnTo>
                    <a:pt x="198" y="793"/>
                  </a:lnTo>
                  <a:lnTo>
                    <a:pt x="190" y="855"/>
                  </a:lnTo>
                  <a:lnTo>
                    <a:pt x="188" y="917"/>
                  </a:lnTo>
                  <a:lnTo>
                    <a:pt x="190" y="979"/>
                  </a:lnTo>
                  <a:lnTo>
                    <a:pt x="198" y="1041"/>
                  </a:lnTo>
                  <a:lnTo>
                    <a:pt x="211" y="1102"/>
                  </a:lnTo>
                  <a:lnTo>
                    <a:pt x="230" y="1163"/>
                  </a:lnTo>
                  <a:lnTo>
                    <a:pt x="253" y="1221"/>
                  </a:lnTo>
                  <a:lnTo>
                    <a:pt x="283" y="1278"/>
                  </a:lnTo>
                  <a:lnTo>
                    <a:pt x="318" y="1332"/>
                  </a:lnTo>
                  <a:lnTo>
                    <a:pt x="356" y="1384"/>
                  </a:lnTo>
                  <a:lnTo>
                    <a:pt x="402" y="1432"/>
                  </a:lnTo>
                  <a:lnTo>
                    <a:pt x="450" y="1478"/>
                  </a:lnTo>
                  <a:lnTo>
                    <a:pt x="502" y="1516"/>
                  </a:lnTo>
                  <a:lnTo>
                    <a:pt x="556" y="1551"/>
                  </a:lnTo>
                  <a:lnTo>
                    <a:pt x="613" y="1581"/>
                  </a:lnTo>
                  <a:lnTo>
                    <a:pt x="672" y="1604"/>
                  </a:lnTo>
                  <a:lnTo>
                    <a:pt x="732" y="1623"/>
                  </a:lnTo>
                  <a:lnTo>
                    <a:pt x="793" y="1636"/>
                  </a:lnTo>
                  <a:lnTo>
                    <a:pt x="855" y="1644"/>
                  </a:lnTo>
                  <a:lnTo>
                    <a:pt x="917" y="1646"/>
                  </a:lnTo>
                  <a:lnTo>
                    <a:pt x="979" y="1644"/>
                  </a:lnTo>
                  <a:lnTo>
                    <a:pt x="1041" y="1636"/>
                  </a:lnTo>
                  <a:lnTo>
                    <a:pt x="1102" y="1623"/>
                  </a:lnTo>
                  <a:lnTo>
                    <a:pt x="1161" y="1604"/>
                  </a:lnTo>
                  <a:lnTo>
                    <a:pt x="1220" y="1581"/>
                  </a:lnTo>
                  <a:lnTo>
                    <a:pt x="1278" y="1551"/>
                  </a:lnTo>
                  <a:lnTo>
                    <a:pt x="1332" y="1516"/>
                  </a:lnTo>
                  <a:lnTo>
                    <a:pt x="1384" y="1478"/>
                  </a:lnTo>
                  <a:lnTo>
                    <a:pt x="1432" y="1432"/>
                  </a:lnTo>
                  <a:lnTo>
                    <a:pt x="1478" y="1384"/>
                  </a:lnTo>
                  <a:lnTo>
                    <a:pt x="1517" y="1332"/>
                  </a:lnTo>
                  <a:lnTo>
                    <a:pt x="1551" y="1278"/>
                  </a:lnTo>
                  <a:lnTo>
                    <a:pt x="1580" y="1221"/>
                  </a:lnTo>
                  <a:lnTo>
                    <a:pt x="1604" y="1163"/>
                  </a:lnTo>
                  <a:lnTo>
                    <a:pt x="1623" y="1102"/>
                  </a:lnTo>
                  <a:lnTo>
                    <a:pt x="1635" y="1041"/>
                  </a:lnTo>
                  <a:lnTo>
                    <a:pt x="1644" y="979"/>
                  </a:lnTo>
                  <a:lnTo>
                    <a:pt x="1646" y="917"/>
                  </a:lnTo>
                  <a:lnTo>
                    <a:pt x="1644" y="855"/>
                  </a:lnTo>
                  <a:lnTo>
                    <a:pt x="1635" y="793"/>
                  </a:lnTo>
                  <a:lnTo>
                    <a:pt x="1623" y="732"/>
                  </a:lnTo>
                  <a:lnTo>
                    <a:pt x="1604" y="671"/>
                  </a:lnTo>
                  <a:lnTo>
                    <a:pt x="1580" y="614"/>
                  </a:lnTo>
                  <a:lnTo>
                    <a:pt x="1551" y="556"/>
                  </a:lnTo>
                  <a:lnTo>
                    <a:pt x="1517" y="502"/>
                  </a:lnTo>
                  <a:lnTo>
                    <a:pt x="1478" y="450"/>
                  </a:lnTo>
                  <a:lnTo>
                    <a:pt x="1432" y="402"/>
                  </a:lnTo>
                  <a:lnTo>
                    <a:pt x="1384" y="356"/>
                  </a:lnTo>
                  <a:lnTo>
                    <a:pt x="1332" y="317"/>
                  </a:lnTo>
                  <a:lnTo>
                    <a:pt x="1278" y="283"/>
                  </a:lnTo>
                  <a:lnTo>
                    <a:pt x="1220" y="254"/>
                  </a:lnTo>
                  <a:lnTo>
                    <a:pt x="1161" y="230"/>
                  </a:lnTo>
                  <a:lnTo>
                    <a:pt x="1102" y="211"/>
                  </a:lnTo>
                  <a:lnTo>
                    <a:pt x="1041" y="199"/>
                  </a:lnTo>
                  <a:lnTo>
                    <a:pt x="979" y="190"/>
                  </a:lnTo>
                  <a:lnTo>
                    <a:pt x="917" y="188"/>
                  </a:lnTo>
                  <a:close/>
                  <a:moveTo>
                    <a:pt x="917" y="0"/>
                  </a:moveTo>
                  <a:lnTo>
                    <a:pt x="988" y="3"/>
                  </a:lnTo>
                  <a:lnTo>
                    <a:pt x="1058" y="11"/>
                  </a:lnTo>
                  <a:lnTo>
                    <a:pt x="1127" y="24"/>
                  </a:lnTo>
                  <a:lnTo>
                    <a:pt x="1195" y="43"/>
                  </a:lnTo>
                  <a:lnTo>
                    <a:pt x="1262" y="68"/>
                  </a:lnTo>
                  <a:lnTo>
                    <a:pt x="1327" y="97"/>
                  </a:lnTo>
                  <a:lnTo>
                    <a:pt x="1390" y="132"/>
                  </a:lnTo>
                  <a:lnTo>
                    <a:pt x="1452" y="173"/>
                  </a:lnTo>
                  <a:lnTo>
                    <a:pt x="1510" y="218"/>
                  </a:lnTo>
                  <a:lnTo>
                    <a:pt x="1565" y="269"/>
                  </a:lnTo>
                  <a:lnTo>
                    <a:pt x="1616" y="324"/>
                  </a:lnTo>
                  <a:lnTo>
                    <a:pt x="1661" y="382"/>
                  </a:lnTo>
                  <a:lnTo>
                    <a:pt x="1702" y="444"/>
                  </a:lnTo>
                  <a:lnTo>
                    <a:pt x="1737" y="507"/>
                  </a:lnTo>
                  <a:lnTo>
                    <a:pt x="1767" y="572"/>
                  </a:lnTo>
                  <a:lnTo>
                    <a:pt x="1791" y="639"/>
                  </a:lnTo>
                  <a:lnTo>
                    <a:pt x="1810" y="707"/>
                  </a:lnTo>
                  <a:lnTo>
                    <a:pt x="1823" y="776"/>
                  </a:lnTo>
                  <a:lnTo>
                    <a:pt x="1831" y="846"/>
                  </a:lnTo>
                  <a:lnTo>
                    <a:pt x="1834" y="917"/>
                  </a:lnTo>
                  <a:lnTo>
                    <a:pt x="1831" y="988"/>
                  </a:lnTo>
                  <a:lnTo>
                    <a:pt x="1823" y="1057"/>
                  </a:lnTo>
                  <a:lnTo>
                    <a:pt x="1810" y="1127"/>
                  </a:lnTo>
                  <a:lnTo>
                    <a:pt x="1791" y="1196"/>
                  </a:lnTo>
                  <a:lnTo>
                    <a:pt x="1767" y="1262"/>
                  </a:lnTo>
                  <a:lnTo>
                    <a:pt x="1737" y="1327"/>
                  </a:lnTo>
                  <a:lnTo>
                    <a:pt x="1702" y="1391"/>
                  </a:lnTo>
                  <a:lnTo>
                    <a:pt x="1661" y="1452"/>
                  </a:lnTo>
                  <a:lnTo>
                    <a:pt x="1616" y="1510"/>
                  </a:lnTo>
                  <a:lnTo>
                    <a:pt x="1565" y="1565"/>
                  </a:lnTo>
                  <a:lnTo>
                    <a:pt x="1565" y="1565"/>
                  </a:lnTo>
                  <a:lnTo>
                    <a:pt x="1510" y="1616"/>
                  </a:lnTo>
                  <a:lnTo>
                    <a:pt x="1452" y="1662"/>
                  </a:lnTo>
                  <a:lnTo>
                    <a:pt x="1390" y="1702"/>
                  </a:lnTo>
                  <a:lnTo>
                    <a:pt x="1327" y="1738"/>
                  </a:lnTo>
                  <a:lnTo>
                    <a:pt x="1262" y="1766"/>
                  </a:lnTo>
                  <a:lnTo>
                    <a:pt x="1195" y="1791"/>
                  </a:lnTo>
                  <a:lnTo>
                    <a:pt x="1127" y="1810"/>
                  </a:lnTo>
                  <a:lnTo>
                    <a:pt x="1058" y="1823"/>
                  </a:lnTo>
                  <a:lnTo>
                    <a:pt x="988" y="1831"/>
                  </a:lnTo>
                  <a:lnTo>
                    <a:pt x="917" y="1834"/>
                  </a:lnTo>
                  <a:lnTo>
                    <a:pt x="846" y="1831"/>
                  </a:lnTo>
                  <a:lnTo>
                    <a:pt x="777" y="1823"/>
                  </a:lnTo>
                  <a:lnTo>
                    <a:pt x="707" y="1810"/>
                  </a:lnTo>
                  <a:lnTo>
                    <a:pt x="638" y="1791"/>
                  </a:lnTo>
                  <a:lnTo>
                    <a:pt x="572" y="1766"/>
                  </a:lnTo>
                  <a:lnTo>
                    <a:pt x="507" y="1738"/>
                  </a:lnTo>
                  <a:lnTo>
                    <a:pt x="443" y="1702"/>
                  </a:lnTo>
                  <a:lnTo>
                    <a:pt x="382" y="1662"/>
                  </a:lnTo>
                  <a:lnTo>
                    <a:pt x="324" y="1616"/>
                  </a:lnTo>
                  <a:lnTo>
                    <a:pt x="269" y="1565"/>
                  </a:lnTo>
                  <a:lnTo>
                    <a:pt x="218" y="1510"/>
                  </a:lnTo>
                  <a:lnTo>
                    <a:pt x="172" y="1452"/>
                  </a:lnTo>
                  <a:lnTo>
                    <a:pt x="132" y="1391"/>
                  </a:lnTo>
                  <a:lnTo>
                    <a:pt x="96" y="1327"/>
                  </a:lnTo>
                  <a:lnTo>
                    <a:pt x="68" y="1262"/>
                  </a:lnTo>
                  <a:lnTo>
                    <a:pt x="43" y="1196"/>
                  </a:lnTo>
                  <a:lnTo>
                    <a:pt x="24" y="1127"/>
                  </a:lnTo>
                  <a:lnTo>
                    <a:pt x="11" y="1057"/>
                  </a:lnTo>
                  <a:lnTo>
                    <a:pt x="3" y="988"/>
                  </a:lnTo>
                  <a:lnTo>
                    <a:pt x="0" y="917"/>
                  </a:lnTo>
                  <a:lnTo>
                    <a:pt x="3" y="846"/>
                  </a:lnTo>
                  <a:lnTo>
                    <a:pt x="11" y="776"/>
                  </a:lnTo>
                  <a:lnTo>
                    <a:pt x="24" y="707"/>
                  </a:lnTo>
                  <a:lnTo>
                    <a:pt x="43" y="639"/>
                  </a:lnTo>
                  <a:lnTo>
                    <a:pt x="68" y="572"/>
                  </a:lnTo>
                  <a:lnTo>
                    <a:pt x="96" y="507"/>
                  </a:lnTo>
                  <a:lnTo>
                    <a:pt x="132" y="444"/>
                  </a:lnTo>
                  <a:lnTo>
                    <a:pt x="172" y="382"/>
                  </a:lnTo>
                  <a:lnTo>
                    <a:pt x="218" y="324"/>
                  </a:lnTo>
                  <a:lnTo>
                    <a:pt x="269" y="269"/>
                  </a:lnTo>
                  <a:lnTo>
                    <a:pt x="324" y="218"/>
                  </a:lnTo>
                  <a:lnTo>
                    <a:pt x="382" y="173"/>
                  </a:lnTo>
                  <a:lnTo>
                    <a:pt x="443" y="132"/>
                  </a:lnTo>
                  <a:lnTo>
                    <a:pt x="507" y="97"/>
                  </a:lnTo>
                  <a:lnTo>
                    <a:pt x="572" y="68"/>
                  </a:lnTo>
                  <a:lnTo>
                    <a:pt x="638" y="43"/>
                  </a:lnTo>
                  <a:lnTo>
                    <a:pt x="707" y="24"/>
                  </a:lnTo>
                  <a:lnTo>
                    <a:pt x="777" y="11"/>
                  </a:lnTo>
                  <a:lnTo>
                    <a:pt x="846" y="3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3C699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  <p:sp>
          <p:nvSpPr>
            <p:cNvPr id="60" name="Freeform 100">
              <a:extLst>
                <a:ext uri="{FF2B5EF4-FFF2-40B4-BE49-F238E27FC236}">
                  <a16:creationId xmlns:a16="http://schemas.microsoft.com/office/drawing/2014/main" id="{4E056370-50C7-E9EA-B288-C9AB46A45C15}"/>
                </a:ext>
              </a:extLst>
            </p:cNvPr>
            <p:cNvSpPr/>
            <p:nvPr/>
          </p:nvSpPr>
          <p:spPr bwMode="auto">
            <a:xfrm>
              <a:off x="9394825" y="2808288"/>
              <a:ext cx="119062" cy="47625"/>
            </a:xfrm>
            <a:custGeom>
              <a:avLst/>
              <a:gdLst>
                <a:gd name="T0" fmla="*/ 352 w 753"/>
                <a:gd name="T1" fmla="*/ 0 h 304"/>
                <a:gd name="T2" fmla="*/ 402 w 753"/>
                <a:gd name="T3" fmla="*/ 0 h 304"/>
                <a:gd name="T4" fmla="*/ 452 w 753"/>
                <a:gd name="T5" fmla="*/ 4 h 304"/>
                <a:gd name="T6" fmla="*/ 502 w 753"/>
                <a:gd name="T7" fmla="*/ 15 h 304"/>
                <a:gd name="T8" fmla="*/ 551 w 753"/>
                <a:gd name="T9" fmla="*/ 31 h 304"/>
                <a:gd name="T10" fmla="*/ 598 w 753"/>
                <a:gd name="T11" fmla="*/ 51 h 304"/>
                <a:gd name="T12" fmla="*/ 644 w 753"/>
                <a:gd name="T13" fmla="*/ 77 h 304"/>
                <a:gd name="T14" fmla="*/ 687 w 753"/>
                <a:gd name="T15" fmla="*/ 107 h 304"/>
                <a:gd name="T16" fmla="*/ 727 w 753"/>
                <a:gd name="T17" fmla="*/ 143 h 304"/>
                <a:gd name="T18" fmla="*/ 740 w 753"/>
                <a:gd name="T19" fmla="*/ 160 h 304"/>
                <a:gd name="T20" fmla="*/ 749 w 753"/>
                <a:gd name="T21" fmla="*/ 179 h 304"/>
                <a:gd name="T22" fmla="*/ 753 w 753"/>
                <a:gd name="T23" fmla="*/ 200 h 304"/>
                <a:gd name="T24" fmla="*/ 753 w 753"/>
                <a:gd name="T25" fmla="*/ 220 h 304"/>
                <a:gd name="T26" fmla="*/ 749 w 753"/>
                <a:gd name="T27" fmla="*/ 241 h 304"/>
                <a:gd name="T28" fmla="*/ 740 w 753"/>
                <a:gd name="T29" fmla="*/ 260 h 304"/>
                <a:gd name="T30" fmla="*/ 727 w 753"/>
                <a:gd name="T31" fmla="*/ 276 h 304"/>
                <a:gd name="T32" fmla="*/ 712 w 753"/>
                <a:gd name="T33" fmla="*/ 288 h 304"/>
                <a:gd name="T34" fmla="*/ 696 w 753"/>
                <a:gd name="T35" fmla="*/ 297 h 304"/>
                <a:gd name="T36" fmla="*/ 678 w 753"/>
                <a:gd name="T37" fmla="*/ 302 h 304"/>
                <a:gd name="T38" fmla="*/ 660 w 753"/>
                <a:gd name="T39" fmla="*/ 304 h 304"/>
                <a:gd name="T40" fmla="*/ 643 w 753"/>
                <a:gd name="T41" fmla="*/ 302 h 304"/>
                <a:gd name="T42" fmla="*/ 625 w 753"/>
                <a:gd name="T43" fmla="*/ 297 h 304"/>
                <a:gd name="T44" fmla="*/ 608 w 753"/>
                <a:gd name="T45" fmla="*/ 288 h 304"/>
                <a:gd name="T46" fmla="*/ 594 w 753"/>
                <a:gd name="T47" fmla="*/ 276 h 304"/>
                <a:gd name="T48" fmla="*/ 563 w 753"/>
                <a:gd name="T49" fmla="*/ 249 h 304"/>
                <a:gd name="T50" fmla="*/ 529 w 753"/>
                <a:gd name="T51" fmla="*/ 226 h 304"/>
                <a:gd name="T52" fmla="*/ 492 w 753"/>
                <a:gd name="T53" fmla="*/ 209 h 304"/>
                <a:gd name="T54" fmla="*/ 454 w 753"/>
                <a:gd name="T55" fmla="*/ 197 h 304"/>
                <a:gd name="T56" fmla="*/ 416 w 753"/>
                <a:gd name="T57" fmla="*/ 189 h 304"/>
                <a:gd name="T58" fmla="*/ 377 w 753"/>
                <a:gd name="T59" fmla="*/ 187 h 304"/>
                <a:gd name="T60" fmla="*/ 337 w 753"/>
                <a:gd name="T61" fmla="*/ 189 h 304"/>
                <a:gd name="T62" fmla="*/ 300 w 753"/>
                <a:gd name="T63" fmla="*/ 197 h 304"/>
                <a:gd name="T64" fmla="*/ 262 w 753"/>
                <a:gd name="T65" fmla="*/ 209 h 304"/>
                <a:gd name="T66" fmla="*/ 226 w 753"/>
                <a:gd name="T67" fmla="*/ 226 h 304"/>
                <a:gd name="T68" fmla="*/ 191 w 753"/>
                <a:gd name="T69" fmla="*/ 249 h 304"/>
                <a:gd name="T70" fmla="*/ 160 w 753"/>
                <a:gd name="T71" fmla="*/ 276 h 304"/>
                <a:gd name="T72" fmla="*/ 144 w 753"/>
                <a:gd name="T73" fmla="*/ 289 h 304"/>
                <a:gd name="T74" fmla="*/ 124 w 753"/>
                <a:gd name="T75" fmla="*/ 298 h 304"/>
                <a:gd name="T76" fmla="*/ 104 w 753"/>
                <a:gd name="T77" fmla="*/ 303 h 304"/>
                <a:gd name="T78" fmla="*/ 84 w 753"/>
                <a:gd name="T79" fmla="*/ 303 h 304"/>
                <a:gd name="T80" fmla="*/ 63 w 753"/>
                <a:gd name="T81" fmla="*/ 298 h 304"/>
                <a:gd name="T82" fmla="*/ 44 w 753"/>
                <a:gd name="T83" fmla="*/ 289 h 304"/>
                <a:gd name="T84" fmla="*/ 28 w 753"/>
                <a:gd name="T85" fmla="*/ 276 h 304"/>
                <a:gd name="T86" fmla="*/ 14 w 753"/>
                <a:gd name="T87" fmla="*/ 260 h 304"/>
                <a:gd name="T88" fmla="*/ 4 w 753"/>
                <a:gd name="T89" fmla="*/ 241 h 304"/>
                <a:gd name="T90" fmla="*/ 0 w 753"/>
                <a:gd name="T91" fmla="*/ 220 h 304"/>
                <a:gd name="T92" fmla="*/ 0 w 753"/>
                <a:gd name="T93" fmla="*/ 200 h 304"/>
                <a:gd name="T94" fmla="*/ 4 w 753"/>
                <a:gd name="T95" fmla="*/ 179 h 304"/>
                <a:gd name="T96" fmla="*/ 14 w 753"/>
                <a:gd name="T97" fmla="*/ 160 h 304"/>
                <a:gd name="T98" fmla="*/ 28 w 753"/>
                <a:gd name="T99" fmla="*/ 143 h 304"/>
                <a:gd name="T100" fmla="*/ 67 w 753"/>
                <a:gd name="T101" fmla="*/ 107 h 304"/>
                <a:gd name="T102" fmla="*/ 110 w 753"/>
                <a:gd name="T103" fmla="*/ 77 h 304"/>
                <a:gd name="T104" fmla="*/ 156 w 753"/>
                <a:gd name="T105" fmla="*/ 51 h 304"/>
                <a:gd name="T106" fmla="*/ 202 w 753"/>
                <a:gd name="T107" fmla="*/ 31 h 304"/>
                <a:gd name="T108" fmla="*/ 251 w 753"/>
                <a:gd name="T109" fmla="*/ 15 h 304"/>
                <a:gd name="T110" fmla="*/ 301 w 753"/>
                <a:gd name="T111" fmla="*/ 4 h 304"/>
                <a:gd name="T112" fmla="*/ 352 w 753"/>
                <a:gd name="T1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53" h="304">
                  <a:moveTo>
                    <a:pt x="352" y="0"/>
                  </a:moveTo>
                  <a:lnTo>
                    <a:pt x="402" y="0"/>
                  </a:lnTo>
                  <a:lnTo>
                    <a:pt x="452" y="4"/>
                  </a:lnTo>
                  <a:lnTo>
                    <a:pt x="502" y="15"/>
                  </a:lnTo>
                  <a:lnTo>
                    <a:pt x="551" y="31"/>
                  </a:lnTo>
                  <a:lnTo>
                    <a:pt x="598" y="51"/>
                  </a:lnTo>
                  <a:lnTo>
                    <a:pt x="644" y="77"/>
                  </a:lnTo>
                  <a:lnTo>
                    <a:pt x="687" y="107"/>
                  </a:lnTo>
                  <a:lnTo>
                    <a:pt x="727" y="143"/>
                  </a:lnTo>
                  <a:lnTo>
                    <a:pt x="740" y="160"/>
                  </a:lnTo>
                  <a:lnTo>
                    <a:pt x="749" y="179"/>
                  </a:lnTo>
                  <a:lnTo>
                    <a:pt x="753" y="200"/>
                  </a:lnTo>
                  <a:lnTo>
                    <a:pt x="753" y="220"/>
                  </a:lnTo>
                  <a:lnTo>
                    <a:pt x="749" y="241"/>
                  </a:lnTo>
                  <a:lnTo>
                    <a:pt x="740" y="260"/>
                  </a:lnTo>
                  <a:lnTo>
                    <a:pt x="727" y="276"/>
                  </a:lnTo>
                  <a:lnTo>
                    <a:pt x="712" y="288"/>
                  </a:lnTo>
                  <a:lnTo>
                    <a:pt x="696" y="297"/>
                  </a:lnTo>
                  <a:lnTo>
                    <a:pt x="678" y="302"/>
                  </a:lnTo>
                  <a:lnTo>
                    <a:pt x="660" y="304"/>
                  </a:lnTo>
                  <a:lnTo>
                    <a:pt x="643" y="302"/>
                  </a:lnTo>
                  <a:lnTo>
                    <a:pt x="625" y="297"/>
                  </a:lnTo>
                  <a:lnTo>
                    <a:pt x="608" y="288"/>
                  </a:lnTo>
                  <a:lnTo>
                    <a:pt x="594" y="276"/>
                  </a:lnTo>
                  <a:lnTo>
                    <a:pt x="563" y="249"/>
                  </a:lnTo>
                  <a:lnTo>
                    <a:pt x="529" y="226"/>
                  </a:lnTo>
                  <a:lnTo>
                    <a:pt x="492" y="209"/>
                  </a:lnTo>
                  <a:lnTo>
                    <a:pt x="454" y="197"/>
                  </a:lnTo>
                  <a:lnTo>
                    <a:pt x="416" y="189"/>
                  </a:lnTo>
                  <a:lnTo>
                    <a:pt x="377" y="187"/>
                  </a:lnTo>
                  <a:lnTo>
                    <a:pt x="337" y="189"/>
                  </a:lnTo>
                  <a:lnTo>
                    <a:pt x="300" y="197"/>
                  </a:lnTo>
                  <a:lnTo>
                    <a:pt x="262" y="209"/>
                  </a:lnTo>
                  <a:lnTo>
                    <a:pt x="226" y="226"/>
                  </a:lnTo>
                  <a:lnTo>
                    <a:pt x="191" y="249"/>
                  </a:lnTo>
                  <a:lnTo>
                    <a:pt x="160" y="276"/>
                  </a:lnTo>
                  <a:lnTo>
                    <a:pt x="144" y="289"/>
                  </a:lnTo>
                  <a:lnTo>
                    <a:pt x="124" y="298"/>
                  </a:lnTo>
                  <a:lnTo>
                    <a:pt x="104" y="303"/>
                  </a:lnTo>
                  <a:lnTo>
                    <a:pt x="84" y="303"/>
                  </a:lnTo>
                  <a:lnTo>
                    <a:pt x="63" y="298"/>
                  </a:lnTo>
                  <a:lnTo>
                    <a:pt x="44" y="289"/>
                  </a:lnTo>
                  <a:lnTo>
                    <a:pt x="28" y="276"/>
                  </a:lnTo>
                  <a:lnTo>
                    <a:pt x="14" y="260"/>
                  </a:lnTo>
                  <a:lnTo>
                    <a:pt x="4" y="241"/>
                  </a:lnTo>
                  <a:lnTo>
                    <a:pt x="0" y="220"/>
                  </a:lnTo>
                  <a:lnTo>
                    <a:pt x="0" y="200"/>
                  </a:lnTo>
                  <a:lnTo>
                    <a:pt x="4" y="179"/>
                  </a:lnTo>
                  <a:lnTo>
                    <a:pt x="14" y="160"/>
                  </a:lnTo>
                  <a:lnTo>
                    <a:pt x="28" y="143"/>
                  </a:lnTo>
                  <a:lnTo>
                    <a:pt x="67" y="107"/>
                  </a:lnTo>
                  <a:lnTo>
                    <a:pt x="110" y="77"/>
                  </a:lnTo>
                  <a:lnTo>
                    <a:pt x="156" y="51"/>
                  </a:lnTo>
                  <a:lnTo>
                    <a:pt x="202" y="31"/>
                  </a:lnTo>
                  <a:lnTo>
                    <a:pt x="251" y="15"/>
                  </a:lnTo>
                  <a:lnTo>
                    <a:pt x="301" y="4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3C699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</p:grpSp>
      <p:grpSp>
        <p:nvGrpSpPr>
          <p:cNvPr id="61" name="组合 83">
            <a:extLst>
              <a:ext uri="{FF2B5EF4-FFF2-40B4-BE49-F238E27FC236}">
                <a16:creationId xmlns:a16="http://schemas.microsoft.com/office/drawing/2014/main" id="{7D003BE9-1F46-A40A-8769-304D1894B916}"/>
              </a:ext>
            </a:extLst>
          </p:cNvPr>
          <p:cNvGrpSpPr/>
          <p:nvPr/>
        </p:nvGrpSpPr>
        <p:grpSpPr>
          <a:xfrm>
            <a:off x="5874838" y="3397797"/>
            <a:ext cx="1641476" cy="1641476"/>
            <a:chOff x="6161087" y="3765096"/>
            <a:chExt cx="1641476" cy="1641476"/>
          </a:xfrm>
        </p:grpSpPr>
        <p:sp>
          <p:nvSpPr>
            <p:cNvPr id="62" name="任意多边形: 形状 84">
              <a:extLst>
                <a:ext uri="{FF2B5EF4-FFF2-40B4-BE49-F238E27FC236}">
                  <a16:creationId xmlns:a16="http://schemas.microsoft.com/office/drawing/2014/main" id="{2ACD4207-96CA-6412-0876-6E6427864953}"/>
                </a:ext>
              </a:extLst>
            </p:cNvPr>
            <p:cNvSpPr/>
            <p:nvPr/>
          </p:nvSpPr>
          <p:spPr>
            <a:xfrm flipH="1">
              <a:off x="6161087" y="3765096"/>
              <a:ext cx="1641476" cy="1641476"/>
            </a:xfrm>
            <a:custGeom>
              <a:avLst/>
              <a:gdLst>
                <a:gd name="connsiteX0" fmla="*/ 540000 w 1080000"/>
                <a:gd name="connsiteY0" fmla="*/ 0 h 1080000"/>
                <a:gd name="connsiteX1" fmla="*/ 1080000 w 1080000"/>
                <a:gd name="connsiteY1" fmla="*/ 0 h 1080000"/>
                <a:gd name="connsiteX2" fmla="*/ 1080000 w 1080000"/>
                <a:gd name="connsiteY2" fmla="*/ 540000 h 1080000"/>
                <a:gd name="connsiteX3" fmla="*/ 540000 w 1080000"/>
                <a:gd name="connsiteY3" fmla="*/ 1080000 h 1080000"/>
                <a:gd name="connsiteX4" fmla="*/ 0 w 1080000"/>
                <a:gd name="connsiteY4" fmla="*/ 540000 h 1080000"/>
                <a:gd name="connsiteX5" fmla="*/ 540000 w 1080000"/>
                <a:gd name="connsiteY5" fmla="*/ 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1080000">
                  <a:moveTo>
                    <a:pt x="540000" y="0"/>
                  </a:moveTo>
                  <a:lnTo>
                    <a:pt x="1080000" y="0"/>
                  </a:lnTo>
                  <a:lnTo>
                    <a:pt x="1080000" y="540000"/>
                  </a:lnTo>
                  <a:cubicBezTo>
                    <a:pt x="1080000" y="838234"/>
                    <a:pt x="838234" y="1080000"/>
                    <a:pt x="540000" y="1080000"/>
                  </a:cubicBezTo>
                  <a:cubicBezTo>
                    <a:pt x="241766" y="1080000"/>
                    <a:pt x="0" y="838234"/>
                    <a:pt x="0" y="540000"/>
                  </a:cubicBezTo>
                  <a:cubicBezTo>
                    <a:pt x="0" y="241766"/>
                    <a:pt x="241766" y="0"/>
                    <a:pt x="540000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3" name="任意多边形: 形状 85">
              <a:extLst>
                <a:ext uri="{FF2B5EF4-FFF2-40B4-BE49-F238E27FC236}">
                  <a16:creationId xmlns:a16="http://schemas.microsoft.com/office/drawing/2014/main" id="{0A8EB2B8-2062-4D1D-E3E3-CDC075308296}"/>
                </a:ext>
              </a:extLst>
            </p:cNvPr>
            <p:cNvSpPr/>
            <p:nvPr/>
          </p:nvSpPr>
          <p:spPr>
            <a:xfrm flipH="1">
              <a:off x="6361112" y="3969883"/>
              <a:ext cx="1241426" cy="1241426"/>
            </a:xfrm>
            <a:custGeom>
              <a:avLst/>
              <a:gdLst>
                <a:gd name="connsiteX0" fmla="*/ 540000 w 1080000"/>
                <a:gd name="connsiteY0" fmla="*/ 0 h 1080000"/>
                <a:gd name="connsiteX1" fmla="*/ 1080000 w 1080000"/>
                <a:gd name="connsiteY1" fmla="*/ 0 h 1080000"/>
                <a:gd name="connsiteX2" fmla="*/ 1080000 w 1080000"/>
                <a:gd name="connsiteY2" fmla="*/ 540000 h 1080000"/>
                <a:gd name="connsiteX3" fmla="*/ 540000 w 1080000"/>
                <a:gd name="connsiteY3" fmla="*/ 1080000 h 1080000"/>
                <a:gd name="connsiteX4" fmla="*/ 0 w 1080000"/>
                <a:gd name="connsiteY4" fmla="*/ 540000 h 1080000"/>
                <a:gd name="connsiteX5" fmla="*/ 540000 w 1080000"/>
                <a:gd name="connsiteY5" fmla="*/ 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0000" h="1080000">
                  <a:moveTo>
                    <a:pt x="540000" y="0"/>
                  </a:moveTo>
                  <a:lnTo>
                    <a:pt x="1080000" y="0"/>
                  </a:lnTo>
                  <a:lnTo>
                    <a:pt x="1080000" y="540000"/>
                  </a:lnTo>
                  <a:cubicBezTo>
                    <a:pt x="1080000" y="838234"/>
                    <a:pt x="838234" y="1080000"/>
                    <a:pt x="540000" y="1080000"/>
                  </a:cubicBezTo>
                  <a:cubicBezTo>
                    <a:pt x="241766" y="1080000"/>
                    <a:pt x="0" y="838234"/>
                    <a:pt x="0" y="540000"/>
                  </a:cubicBezTo>
                  <a:cubicBezTo>
                    <a:pt x="0" y="241766"/>
                    <a:pt x="241766" y="0"/>
                    <a:pt x="54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64" name="Group 45">
              <a:extLst>
                <a:ext uri="{FF2B5EF4-FFF2-40B4-BE49-F238E27FC236}">
                  <a16:creationId xmlns:a16="http://schemas.microsoft.com/office/drawing/2014/main" id="{FE9FC010-EBCA-50D8-1957-ECA1E7B3FBD4}"/>
                </a:ext>
              </a:extLst>
            </p:cNvPr>
            <p:cNvGrpSpPr/>
            <p:nvPr/>
          </p:nvGrpSpPr>
          <p:grpSpPr>
            <a:xfrm>
              <a:off x="6581616" y="4400196"/>
              <a:ext cx="775036" cy="368355"/>
              <a:chOff x="10028238" y="2828925"/>
              <a:chExt cx="577850" cy="274638"/>
            </a:xfrm>
            <a:solidFill>
              <a:schemeClr val="accent1"/>
            </a:solidFill>
          </p:grpSpPr>
          <p:sp>
            <p:nvSpPr>
              <p:cNvPr id="65" name="Freeform 91">
                <a:extLst>
                  <a:ext uri="{FF2B5EF4-FFF2-40B4-BE49-F238E27FC236}">
                    <a16:creationId xmlns:a16="http://schemas.microsoft.com/office/drawing/2014/main" id="{FD13F260-AF42-1A90-58C8-D4FCDC84D3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28238" y="2828925"/>
                <a:ext cx="577850" cy="274638"/>
              </a:xfrm>
              <a:custGeom>
                <a:avLst/>
                <a:gdLst>
                  <a:gd name="T0" fmla="*/ 227 w 3643"/>
                  <a:gd name="T1" fmla="*/ 1180 h 1728"/>
                  <a:gd name="T2" fmla="*/ 163 w 3643"/>
                  <a:gd name="T3" fmla="*/ 1377 h 1728"/>
                  <a:gd name="T4" fmla="*/ 282 w 3643"/>
                  <a:gd name="T5" fmla="*/ 1542 h 1728"/>
                  <a:gd name="T6" fmla="*/ 491 w 3643"/>
                  <a:gd name="T7" fmla="*/ 1542 h 1728"/>
                  <a:gd name="T8" fmla="*/ 611 w 3643"/>
                  <a:gd name="T9" fmla="*/ 1377 h 1728"/>
                  <a:gd name="T10" fmla="*/ 548 w 3643"/>
                  <a:gd name="T11" fmla="*/ 1180 h 1728"/>
                  <a:gd name="T12" fmla="*/ 2303 w 3643"/>
                  <a:gd name="T13" fmla="*/ 1114 h 1728"/>
                  <a:gd name="T14" fmla="*/ 2120 w 3643"/>
                  <a:gd name="T15" fmla="*/ 1207 h 1728"/>
                  <a:gd name="T16" fmla="*/ 2088 w 3643"/>
                  <a:gd name="T17" fmla="*/ 1413 h 1728"/>
                  <a:gd name="T18" fmla="*/ 2232 w 3643"/>
                  <a:gd name="T19" fmla="*/ 1556 h 1728"/>
                  <a:gd name="T20" fmla="*/ 2438 w 3643"/>
                  <a:gd name="T21" fmla="*/ 1523 h 1728"/>
                  <a:gd name="T22" fmla="*/ 2531 w 3643"/>
                  <a:gd name="T23" fmla="*/ 1341 h 1728"/>
                  <a:gd name="T24" fmla="*/ 2438 w 3643"/>
                  <a:gd name="T25" fmla="*/ 1157 h 1728"/>
                  <a:gd name="T26" fmla="*/ 3220 w 3643"/>
                  <a:gd name="T27" fmla="*/ 163 h 1728"/>
                  <a:gd name="T28" fmla="*/ 3055 w 3643"/>
                  <a:gd name="T29" fmla="*/ 282 h 1728"/>
                  <a:gd name="T30" fmla="*/ 3055 w 3643"/>
                  <a:gd name="T31" fmla="*/ 492 h 1728"/>
                  <a:gd name="T32" fmla="*/ 3220 w 3643"/>
                  <a:gd name="T33" fmla="*/ 611 h 1728"/>
                  <a:gd name="T34" fmla="*/ 3417 w 3643"/>
                  <a:gd name="T35" fmla="*/ 547 h 1728"/>
                  <a:gd name="T36" fmla="*/ 3480 w 3643"/>
                  <a:gd name="T37" fmla="*/ 350 h 1728"/>
                  <a:gd name="T38" fmla="*/ 3360 w 3643"/>
                  <a:gd name="T39" fmla="*/ 185 h 1728"/>
                  <a:gd name="T40" fmla="*/ 1268 w 3643"/>
                  <a:gd name="T41" fmla="*/ 172 h 1728"/>
                  <a:gd name="T42" fmla="*/ 1124 w 3643"/>
                  <a:gd name="T43" fmla="*/ 316 h 1728"/>
                  <a:gd name="T44" fmla="*/ 1157 w 3643"/>
                  <a:gd name="T45" fmla="*/ 522 h 1728"/>
                  <a:gd name="T46" fmla="*/ 1339 w 3643"/>
                  <a:gd name="T47" fmla="*/ 615 h 1728"/>
                  <a:gd name="T48" fmla="*/ 1523 w 3643"/>
                  <a:gd name="T49" fmla="*/ 522 h 1728"/>
                  <a:gd name="T50" fmla="*/ 1555 w 3643"/>
                  <a:gd name="T51" fmla="*/ 316 h 1728"/>
                  <a:gd name="T52" fmla="*/ 1411 w 3643"/>
                  <a:gd name="T53" fmla="*/ 172 h 1728"/>
                  <a:gd name="T54" fmla="*/ 3396 w 3643"/>
                  <a:gd name="T55" fmla="*/ 26 h 1728"/>
                  <a:gd name="T56" fmla="*/ 3598 w 3643"/>
                  <a:gd name="T57" fmla="*/ 205 h 1728"/>
                  <a:gd name="T58" fmla="*/ 3631 w 3643"/>
                  <a:gd name="T59" fmla="*/ 482 h 1728"/>
                  <a:gd name="T60" fmla="*/ 3477 w 3643"/>
                  <a:gd name="T61" fmla="*/ 704 h 1728"/>
                  <a:gd name="T62" fmla="*/ 3210 w 3643"/>
                  <a:gd name="T63" fmla="*/ 772 h 1728"/>
                  <a:gd name="T64" fmla="*/ 2649 w 3643"/>
                  <a:gd name="T65" fmla="*/ 1167 h 1728"/>
                  <a:gd name="T66" fmla="*/ 2678 w 3643"/>
                  <a:gd name="T67" fmla="*/ 1436 h 1728"/>
                  <a:gd name="T68" fmla="*/ 2524 w 3643"/>
                  <a:gd name="T69" fmla="*/ 1658 h 1728"/>
                  <a:gd name="T70" fmla="*/ 2255 w 3643"/>
                  <a:gd name="T71" fmla="*/ 1725 h 1728"/>
                  <a:gd name="T72" fmla="*/ 2014 w 3643"/>
                  <a:gd name="T73" fmla="*/ 1597 h 1728"/>
                  <a:gd name="T74" fmla="*/ 1917 w 3643"/>
                  <a:gd name="T75" fmla="*/ 1341 h 1728"/>
                  <a:gd name="T76" fmla="*/ 1551 w 3643"/>
                  <a:gd name="T77" fmla="*/ 711 h 1728"/>
                  <a:gd name="T78" fmla="*/ 1294 w 3643"/>
                  <a:gd name="T79" fmla="*/ 772 h 1728"/>
                  <a:gd name="T80" fmla="*/ 732 w 3643"/>
                  <a:gd name="T81" fmla="*/ 1167 h 1728"/>
                  <a:gd name="T82" fmla="*/ 762 w 3643"/>
                  <a:gd name="T83" fmla="*/ 1436 h 1728"/>
                  <a:gd name="T84" fmla="*/ 607 w 3643"/>
                  <a:gd name="T85" fmla="*/ 1658 h 1728"/>
                  <a:gd name="T86" fmla="*/ 338 w 3643"/>
                  <a:gd name="T87" fmla="*/ 1725 h 1728"/>
                  <a:gd name="T88" fmla="*/ 97 w 3643"/>
                  <a:gd name="T89" fmla="*/ 1597 h 1728"/>
                  <a:gd name="T90" fmla="*/ 0 w 3643"/>
                  <a:gd name="T91" fmla="*/ 1341 h 1728"/>
                  <a:gd name="T92" fmla="*/ 97 w 3643"/>
                  <a:gd name="T93" fmla="*/ 1084 h 1728"/>
                  <a:gd name="T94" fmla="*/ 338 w 3643"/>
                  <a:gd name="T95" fmla="*/ 957 h 1728"/>
                  <a:gd name="T96" fmla="*/ 597 w 3643"/>
                  <a:gd name="T97" fmla="*/ 1016 h 1728"/>
                  <a:gd name="T98" fmla="*/ 952 w 3643"/>
                  <a:gd name="T99" fmla="*/ 387 h 1728"/>
                  <a:gd name="T100" fmla="*/ 1051 w 3643"/>
                  <a:gd name="T101" fmla="*/ 130 h 1728"/>
                  <a:gd name="T102" fmla="*/ 1291 w 3643"/>
                  <a:gd name="T103" fmla="*/ 2 h 1728"/>
                  <a:gd name="T104" fmla="*/ 1561 w 3643"/>
                  <a:gd name="T105" fmla="*/ 69 h 1728"/>
                  <a:gd name="T106" fmla="*/ 1714 w 3643"/>
                  <a:gd name="T107" fmla="*/ 291 h 1728"/>
                  <a:gd name="T108" fmla="*/ 1686 w 3643"/>
                  <a:gd name="T109" fmla="*/ 560 h 1728"/>
                  <a:gd name="T110" fmla="*/ 2255 w 3643"/>
                  <a:gd name="T111" fmla="*/ 957 h 1728"/>
                  <a:gd name="T112" fmla="*/ 2514 w 3643"/>
                  <a:gd name="T113" fmla="*/ 1016 h 1728"/>
                  <a:gd name="T114" fmla="*/ 2869 w 3643"/>
                  <a:gd name="T115" fmla="*/ 387 h 1728"/>
                  <a:gd name="T116" fmla="*/ 2968 w 3643"/>
                  <a:gd name="T117" fmla="*/ 130 h 1728"/>
                  <a:gd name="T118" fmla="*/ 3208 w 3643"/>
                  <a:gd name="T119" fmla="*/ 2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643" h="1728">
                    <a:moveTo>
                      <a:pt x="387" y="1114"/>
                    </a:moveTo>
                    <a:lnTo>
                      <a:pt x="350" y="1116"/>
                    </a:lnTo>
                    <a:lnTo>
                      <a:pt x="315" y="1125"/>
                    </a:lnTo>
                    <a:lnTo>
                      <a:pt x="282" y="1139"/>
                    </a:lnTo>
                    <a:lnTo>
                      <a:pt x="253" y="1157"/>
                    </a:lnTo>
                    <a:lnTo>
                      <a:pt x="227" y="1180"/>
                    </a:lnTo>
                    <a:lnTo>
                      <a:pt x="204" y="1207"/>
                    </a:lnTo>
                    <a:lnTo>
                      <a:pt x="185" y="1237"/>
                    </a:lnTo>
                    <a:lnTo>
                      <a:pt x="171" y="1269"/>
                    </a:lnTo>
                    <a:lnTo>
                      <a:pt x="163" y="1304"/>
                    </a:lnTo>
                    <a:lnTo>
                      <a:pt x="160" y="1341"/>
                    </a:lnTo>
                    <a:lnTo>
                      <a:pt x="163" y="1377"/>
                    </a:lnTo>
                    <a:lnTo>
                      <a:pt x="171" y="1413"/>
                    </a:lnTo>
                    <a:lnTo>
                      <a:pt x="185" y="1445"/>
                    </a:lnTo>
                    <a:lnTo>
                      <a:pt x="204" y="1475"/>
                    </a:lnTo>
                    <a:lnTo>
                      <a:pt x="227" y="1501"/>
                    </a:lnTo>
                    <a:lnTo>
                      <a:pt x="253" y="1523"/>
                    </a:lnTo>
                    <a:lnTo>
                      <a:pt x="282" y="1542"/>
                    </a:lnTo>
                    <a:lnTo>
                      <a:pt x="315" y="1556"/>
                    </a:lnTo>
                    <a:lnTo>
                      <a:pt x="350" y="1564"/>
                    </a:lnTo>
                    <a:lnTo>
                      <a:pt x="387" y="1568"/>
                    </a:lnTo>
                    <a:lnTo>
                      <a:pt x="424" y="1564"/>
                    </a:lnTo>
                    <a:lnTo>
                      <a:pt x="458" y="1556"/>
                    </a:lnTo>
                    <a:lnTo>
                      <a:pt x="491" y="1542"/>
                    </a:lnTo>
                    <a:lnTo>
                      <a:pt x="521" y="1523"/>
                    </a:lnTo>
                    <a:lnTo>
                      <a:pt x="548" y="1501"/>
                    </a:lnTo>
                    <a:lnTo>
                      <a:pt x="570" y="1475"/>
                    </a:lnTo>
                    <a:lnTo>
                      <a:pt x="588" y="1445"/>
                    </a:lnTo>
                    <a:lnTo>
                      <a:pt x="602" y="1413"/>
                    </a:lnTo>
                    <a:lnTo>
                      <a:pt x="611" y="1377"/>
                    </a:lnTo>
                    <a:lnTo>
                      <a:pt x="614" y="1341"/>
                    </a:lnTo>
                    <a:lnTo>
                      <a:pt x="611" y="1304"/>
                    </a:lnTo>
                    <a:lnTo>
                      <a:pt x="602" y="1269"/>
                    </a:lnTo>
                    <a:lnTo>
                      <a:pt x="588" y="1237"/>
                    </a:lnTo>
                    <a:lnTo>
                      <a:pt x="570" y="1207"/>
                    </a:lnTo>
                    <a:lnTo>
                      <a:pt x="548" y="1180"/>
                    </a:lnTo>
                    <a:lnTo>
                      <a:pt x="521" y="1157"/>
                    </a:lnTo>
                    <a:lnTo>
                      <a:pt x="491" y="1139"/>
                    </a:lnTo>
                    <a:lnTo>
                      <a:pt x="458" y="1125"/>
                    </a:lnTo>
                    <a:lnTo>
                      <a:pt x="424" y="1116"/>
                    </a:lnTo>
                    <a:lnTo>
                      <a:pt x="387" y="1114"/>
                    </a:lnTo>
                    <a:close/>
                    <a:moveTo>
                      <a:pt x="2303" y="1114"/>
                    </a:moveTo>
                    <a:lnTo>
                      <a:pt x="2266" y="1116"/>
                    </a:lnTo>
                    <a:lnTo>
                      <a:pt x="2232" y="1125"/>
                    </a:lnTo>
                    <a:lnTo>
                      <a:pt x="2199" y="1139"/>
                    </a:lnTo>
                    <a:lnTo>
                      <a:pt x="2169" y="1157"/>
                    </a:lnTo>
                    <a:lnTo>
                      <a:pt x="2142" y="1180"/>
                    </a:lnTo>
                    <a:lnTo>
                      <a:pt x="2120" y="1207"/>
                    </a:lnTo>
                    <a:lnTo>
                      <a:pt x="2102" y="1237"/>
                    </a:lnTo>
                    <a:lnTo>
                      <a:pt x="2088" y="1269"/>
                    </a:lnTo>
                    <a:lnTo>
                      <a:pt x="2079" y="1304"/>
                    </a:lnTo>
                    <a:lnTo>
                      <a:pt x="2076" y="1341"/>
                    </a:lnTo>
                    <a:lnTo>
                      <a:pt x="2079" y="1377"/>
                    </a:lnTo>
                    <a:lnTo>
                      <a:pt x="2088" y="1413"/>
                    </a:lnTo>
                    <a:lnTo>
                      <a:pt x="2102" y="1445"/>
                    </a:lnTo>
                    <a:lnTo>
                      <a:pt x="2120" y="1475"/>
                    </a:lnTo>
                    <a:lnTo>
                      <a:pt x="2142" y="1501"/>
                    </a:lnTo>
                    <a:lnTo>
                      <a:pt x="2169" y="1523"/>
                    </a:lnTo>
                    <a:lnTo>
                      <a:pt x="2199" y="1542"/>
                    </a:lnTo>
                    <a:lnTo>
                      <a:pt x="2232" y="1556"/>
                    </a:lnTo>
                    <a:lnTo>
                      <a:pt x="2266" y="1564"/>
                    </a:lnTo>
                    <a:lnTo>
                      <a:pt x="2303" y="1568"/>
                    </a:lnTo>
                    <a:lnTo>
                      <a:pt x="2340" y="1564"/>
                    </a:lnTo>
                    <a:lnTo>
                      <a:pt x="2375" y="1556"/>
                    </a:lnTo>
                    <a:lnTo>
                      <a:pt x="2408" y="1542"/>
                    </a:lnTo>
                    <a:lnTo>
                      <a:pt x="2438" y="1523"/>
                    </a:lnTo>
                    <a:lnTo>
                      <a:pt x="2463" y="1501"/>
                    </a:lnTo>
                    <a:lnTo>
                      <a:pt x="2486" y="1475"/>
                    </a:lnTo>
                    <a:lnTo>
                      <a:pt x="2505" y="1445"/>
                    </a:lnTo>
                    <a:lnTo>
                      <a:pt x="2519" y="1413"/>
                    </a:lnTo>
                    <a:lnTo>
                      <a:pt x="2527" y="1377"/>
                    </a:lnTo>
                    <a:lnTo>
                      <a:pt x="2531" y="1341"/>
                    </a:lnTo>
                    <a:lnTo>
                      <a:pt x="2527" y="1304"/>
                    </a:lnTo>
                    <a:lnTo>
                      <a:pt x="2519" y="1269"/>
                    </a:lnTo>
                    <a:lnTo>
                      <a:pt x="2505" y="1237"/>
                    </a:lnTo>
                    <a:lnTo>
                      <a:pt x="2486" y="1207"/>
                    </a:lnTo>
                    <a:lnTo>
                      <a:pt x="2463" y="1180"/>
                    </a:lnTo>
                    <a:lnTo>
                      <a:pt x="2438" y="1157"/>
                    </a:lnTo>
                    <a:lnTo>
                      <a:pt x="2408" y="1139"/>
                    </a:lnTo>
                    <a:lnTo>
                      <a:pt x="2375" y="1125"/>
                    </a:lnTo>
                    <a:lnTo>
                      <a:pt x="2340" y="1116"/>
                    </a:lnTo>
                    <a:lnTo>
                      <a:pt x="2303" y="1114"/>
                    </a:lnTo>
                    <a:close/>
                    <a:moveTo>
                      <a:pt x="3256" y="160"/>
                    </a:moveTo>
                    <a:lnTo>
                      <a:pt x="3220" y="163"/>
                    </a:lnTo>
                    <a:lnTo>
                      <a:pt x="3184" y="172"/>
                    </a:lnTo>
                    <a:lnTo>
                      <a:pt x="3152" y="185"/>
                    </a:lnTo>
                    <a:lnTo>
                      <a:pt x="3122" y="204"/>
                    </a:lnTo>
                    <a:lnTo>
                      <a:pt x="3096" y="226"/>
                    </a:lnTo>
                    <a:lnTo>
                      <a:pt x="3073" y="253"/>
                    </a:lnTo>
                    <a:lnTo>
                      <a:pt x="3055" y="282"/>
                    </a:lnTo>
                    <a:lnTo>
                      <a:pt x="3041" y="316"/>
                    </a:lnTo>
                    <a:lnTo>
                      <a:pt x="3032" y="350"/>
                    </a:lnTo>
                    <a:lnTo>
                      <a:pt x="3030" y="387"/>
                    </a:lnTo>
                    <a:lnTo>
                      <a:pt x="3032" y="424"/>
                    </a:lnTo>
                    <a:lnTo>
                      <a:pt x="3041" y="458"/>
                    </a:lnTo>
                    <a:lnTo>
                      <a:pt x="3055" y="492"/>
                    </a:lnTo>
                    <a:lnTo>
                      <a:pt x="3073" y="522"/>
                    </a:lnTo>
                    <a:lnTo>
                      <a:pt x="3096" y="547"/>
                    </a:lnTo>
                    <a:lnTo>
                      <a:pt x="3122" y="570"/>
                    </a:lnTo>
                    <a:lnTo>
                      <a:pt x="3152" y="589"/>
                    </a:lnTo>
                    <a:lnTo>
                      <a:pt x="3184" y="602"/>
                    </a:lnTo>
                    <a:lnTo>
                      <a:pt x="3220" y="611"/>
                    </a:lnTo>
                    <a:lnTo>
                      <a:pt x="3256" y="615"/>
                    </a:lnTo>
                    <a:lnTo>
                      <a:pt x="3293" y="611"/>
                    </a:lnTo>
                    <a:lnTo>
                      <a:pt x="3328" y="602"/>
                    </a:lnTo>
                    <a:lnTo>
                      <a:pt x="3360" y="589"/>
                    </a:lnTo>
                    <a:lnTo>
                      <a:pt x="3390" y="570"/>
                    </a:lnTo>
                    <a:lnTo>
                      <a:pt x="3417" y="547"/>
                    </a:lnTo>
                    <a:lnTo>
                      <a:pt x="3439" y="522"/>
                    </a:lnTo>
                    <a:lnTo>
                      <a:pt x="3458" y="492"/>
                    </a:lnTo>
                    <a:lnTo>
                      <a:pt x="3472" y="458"/>
                    </a:lnTo>
                    <a:lnTo>
                      <a:pt x="3480" y="424"/>
                    </a:lnTo>
                    <a:lnTo>
                      <a:pt x="3483" y="387"/>
                    </a:lnTo>
                    <a:lnTo>
                      <a:pt x="3480" y="350"/>
                    </a:lnTo>
                    <a:lnTo>
                      <a:pt x="3472" y="316"/>
                    </a:lnTo>
                    <a:lnTo>
                      <a:pt x="3458" y="282"/>
                    </a:lnTo>
                    <a:lnTo>
                      <a:pt x="3439" y="253"/>
                    </a:lnTo>
                    <a:lnTo>
                      <a:pt x="3417" y="226"/>
                    </a:lnTo>
                    <a:lnTo>
                      <a:pt x="3390" y="204"/>
                    </a:lnTo>
                    <a:lnTo>
                      <a:pt x="3360" y="185"/>
                    </a:lnTo>
                    <a:lnTo>
                      <a:pt x="3328" y="172"/>
                    </a:lnTo>
                    <a:lnTo>
                      <a:pt x="3293" y="163"/>
                    </a:lnTo>
                    <a:lnTo>
                      <a:pt x="3256" y="160"/>
                    </a:lnTo>
                    <a:close/>
                    <a:moveTo>
                      <a:pt x="1339" y="160"/>
                    </a:moveTo>
                    <a:lnTo>
                      <a:pt x="1303" y="163"/>
                    </a:lnTo>
                    <a:lnTo>
                      <a:pt x="1268" y="172"/>
                    </a:lnTo>
                    <a:lnTo>
                      <a:pt x="1235" y="185"/>
                    </a:lnTo>
                    <a:lnTo>
                      <a:pt x="1206" y="204"/>
                    </a:lnTo>
                    <a:lnTo>
                      <a:pt x="1179" y="226"/>
                    </a:lnTo>
                    <a:lnTo>
                      <a:pt x="1157" y="253"/>
                    </a:lnTo>
                    <a:lnTo>
                      <a:pt x="1138" y="282"/>
                    </a:lnTo>
                    <a:lnTo>
                      <a:pt x="1124" y="316"/>
                    </a:lnTo>
                    <a:lnTo>
                      <a:pt x="1116" y="350"/>
                    </a:lnTo>
                    <a:lnTo>
                      <a:pt x="1113" y="387"/>
                    </a:lnTo>
                    <a:lnTo>
                      <a:pt x="1116" y="424"/>
                    </a:lnTo>
                    <a:lnTo>
                      <a:pt x="1124" y="458"/>
                    </a:lnTo>
                    <a:lnTo>
                      <a:pt x="1138" y="492"/>
                    </a:lnTo>
                    <a:lnTo>
                      <a:pt x="1157" y="522"/>
                    </a:lnTo>
                    <a:lnTo>
                      <a:pt x="1179" y="547"/>
                    </a:lnTo>
                    <a:lnTo>
                      <a:pt x="1206" y="570"/>
                    </a:lnTo>
                    <a:lnTo>
                      <a:pt x="1235" y="589"/>
                    </a:lnTo>
                    <a:lnTo>
                      <a:pt x="1268" y="602"/>
                    </a:lnTo>
                    <a:lnTo>
                      <a:pt x="1303" y="611"/>
                    </a:lnTo>
                    <a:lnTo>
                      <a:pt x="1339" y="615"/>
                    </a:lnTo>
                    <a:lnTo>
                      <a:pt x="1376" y="611"/>
                    </a:lnTo>
                    <a:lnTo>
                      <a:pt x="1411" y="602"/>
                    </a:lnTo>
                    <a:lnTo>
                      <a:pt x="1443" y="589"/>
                    </a:lnTo>
                    <a:lnTo>
                      <a:pt x="1473" y="570"/>
                    </a:lnTo>
                    <a:lnTo>
                      <a:pt x="1500" y="547"/>
                    </a:lnTo>
                    <a:lnTo>
                      <a:pt x="1523" y="522"/>
                    </a:lnTo>
                    <a:lnTo>
                      <a:pt x="1541" y="492"/>
                    </a:lnTo>
                    <a:lnTo>
                      <a:pt x="1555" y="458"/>
                    </a:lnTo>
                    <a:lnTo>
                      <a:pt x="1564" y="424"/>
                    </a:lnTo>
                    <a:lnTo>
                      <a:pt x="1566" y="387"/>
                    </a:lnTo>
                    <a:lnTo>
                      <a:pt x="1564" y="350"/>
                    </a:lnTo>
                    <a:lnTo>
                      <a:pt x="1555" y="316"/>
                    </a:lnTo>
                    <a:lnTo>
                      <a:pt x="1541" y="282"/>
                    </a:lnTo>
                    <a:lnTo>
                      <a:pt x="1523" y="253"/>
                    </a:lnTo>
                    <a:lnTo>
                      <a:pt x="1500" y="226"/>
                    </a:lnTo>
                    <a:lnTo>
                      <a:pt x="1473" y="204"/>
                    </a:lnTo>
                    <a:lnTo>
                      <a:pt x="1443" y="185"/>
                    </a:lnTo>
                    <a:lnTo>
                      <a:pt x="1411" y="172"/>
                    </a:lnTo>
                    <a:lnTo>
                      <a:pt x="1376" y="163"/>
                    </a:lnTo>
                    <a:lnTo>
                      <a:pt x="1339" y="160"/>
                    </a:lnTo>
                    <a:close/>
                    <a:moveTo>
                      <a:pt x="3256" y="0"/>
                    </a:moveTo>
                    <a:lnTo>
                      <a:pt x="3305" y="2"/>
                    </a:lnTo>
                    <a:lnTo>
                      <a:pt x="3351" y="11"/>
                    </a:lnTo>
                    <a:lnTo>
                      <a:pt x="3396" y="26"/>
                    </a:lnTo>
                    <a:lnTo>
                      <a:pt x="3438" y="46"/>
                    </a:lnTo>
                    <a:lnTo>
                      <a:pt x="3477" y="69"/>
                    </a:lnTo>
                    <a:lnTo>
                      <a:pt x="3513" y="98"/>
                    </a:lnTo>
                    <a:lnTo>
                      <a:pt x="3545" y="130"/>
                    </a:lnTo>
                    <a:lnTo>
                      <a:pt x="3574" y="166"/>
                    </a:lnTo>
                    <a:lnTo>
                      <a:pt x="3598" y="205"/>
                    </a:lnTo>
                    <a:lnTo>
                      <a:pt x="3617" y="247"/>
                    </a:lnTo>
                    <a:lnTo>
                      <a:pt x="3631" y="291"/>
                    </a:lnTo>
                    <a:lnTo>
                      <a:pt x="3640" y="339"/>
                    </a:lnTo>
                    <a:lnTo>
                      <a:pt x="3643" y="387"/>
                    </a:lnTo>
                    <a:lnTo>
                      <a:pt x="3640" y="435"/>
                    </a:lnTo>
                    <a:lnTo>
                      <a:pt x="3631" y="482"/>
                    </a:lnTo>
                    <a:lnTo>
                      <a:pt x="3617" y="527"/>
                    </a:lnTo>
                    <a:lnTo>
                      <a:pt x="3598" y="569"/>
                    </a:lnTo>
                    <a:lnTo>
                      <a:pt x="3574" y="608"/>
                    </a:lnTo>
                    <a:lnTo>
                      <a:pt x="3545" y="644"/>
                    </a:lnTo>
                    <a:lnTo>
                      <a:pt x="3513" y="676"/>
                    </a:lnTo>
                    <a:lnTo>
                      <a:pt x="3477" y="704"/>
                    </a:lnTo>
                    <a:lnTo>
                      <a:pt x="3438" y="729"/>
                    </a:lnTo>
                    <a:lnTo>
                      <a:pt x="3396" y="748"/>
                    </a:lnTo>
                    <a:lnTo>
                      <a:pt x="3351" y="762"/>
                    </a:lnTo>
                    <a:lnTo>
                      <a:pt x="3305" y="771"/>
                    </a:lnTo>
                    <a:lnTo>
                      <a:pt x="3256" y="774"/>
                    </a:lnTo>
                    <a:lnTo>
                      <a:pt x="3210" y="772"/>
                    </a:lnTo>
                    <a:lnTo>
                      <a:pt x="3166" y="763"/>
                    </a:lnTo>
                    <a:lnTo>
                      <a:pt x="3124" y="751"/>
                    </a:lnTo>
                    <a:lnTo>
                      <a:pt x="3083" y="733"/>
                    </a:lnTo>
                    <a:lnTo>
                      <a:pt x="3045" y="711"/>
                    </a:lnTo>
                    <a:lnTo>
                      <a:pt x="2627" y="1129"/>
                    </a:lnTo>
                    <a:lnTo>
                      <a:pt x="2649" y="1167"/>
                    </a:lnTo>
                    <a:lnTo>
                      <a:pt x="2667" y="1208"/>
                    </a:lnTo>
                    <a:lnTo>
                      <a:pt x="2679" y="1250"/>
                    </a:lnTo>
                    <a:lnTo>
                      <a:pt x="2688" y="1294"/>
                    </a:lnTo>
                    <a:lnTo>
                      <a:pt x="2690" y="1341"/>
                    </a:lnTo>
                    <a:lnTo>
                      <a:pt x="2687" y="1389"/>
                    </a:lnTo>
                    <a:lnTo>
                      <a:pt x="2678" y="1436"/>
                    </a:lnTo>
                    <a:lnTo>
                      <a:pt x="2665" y="1480"/>
                    </a:lnTo>
                    <a:lnTo>
                      <a:pt x="2645" y="1522"/>
                    </a:lnTo>
                    <a:lnTo>
                      <a:pt x="2620" y="1562"/>
                    </a:lnTo>
                    <a:lnTo>
                      <a:pt x="2593" y="1597"/>
                    </a:lnTo>
                    <a:lnTo>
                      <a:pt x="2561" y="1629"/>
                    </a:lnTo>
                    <a:lnTo>
                      <a:pt x="2524" y="1658"/>
                    </a:lnTo>
                    <a:lnTo>
                      <a:pt x="2485" y="1683"/>
                    </a:lnTo>
                    <a:lnTo>
                      <a:pt x="2443" y="1701"/>
                    </a:lnTo>
                    <a:lnTo>
                      <a:pt x="2398" y="1716"/>
                    </a:lnTo>
                    <a:lnTo>
                      <a:pt x="2351" y="1725"/>
                    </a:lnTo>
                    <a:lnTo>
                      <a:pt x="2303" y="1728"/>
                    </a:lnTo>
                    <a:lnTo>
                      <a:pt x="2255" y="1725"/>
                    </a:lnTo>
                    <a:lnTo>
                      <a:pt x="2208" y="1716"/>
                    </a:lnTo>
                    <a:lnTo>
                      <a:pt x="2163" y="1701"/>
                    </a:lnTo>
                    <a:lnTo>
                      <a:pt x="2121" y="1683"/>
                    </a:lnTo>
                    <a:lnTo>
                      <a:pt x="2083" y="1658"/>
                    </a:lnTo>
                    <a:lnTo>
                      <a:pt x="2046" y="1629"/>
                    </a:lnTo>
                    <a:lnTo>
                      <a:pt x="2014" y="1597"/>
                    </a:lnTo>
                    <a:lnTo>
                      <a:pt x="1985" y="1562"/>
                    </a:lnTo>
                    <a:lnTo>
                      <a:pt x="1962" y="1522"/>
                    </a:lnTo>
                    <a:lnTo>
                      <a:pt x="1942" y="1480"/>
                    </a:lnTo>
                    <a:lnTo>
                      <a:pt x="1928" y="1436"/>
                    </a:lnTo>
                    <a:lnTo>
                      <a:pt x="1919" y="1389"/>
                    </a:lnTo>
                    <a:lnTo>
                      <a:pt x="1917" y="1341"/>
                    </a:lnTo>
                    <a:lnTo>
                      <a:pt x="1919" y="1296"/>
                    </a:lnTo>
                    <a:lnTo>
                      <a:pt x="1927" y="1253"/>
                    </a:lnTo>
                    <a:lnTo>
                      <a:pt x="1939" y="1212"/>
                    </a:lnTo>
                    <a:lnTo>
                      <a:pt x="1954" y="1172"/>
                    </a:lnTo>
                    <a:lnTo>
                      <a:pt x="1975" y="1136"/>
                    </a:lnTo>
                    <a:lnTo>
                      <a:pt x="1551" y="711"/>
                    </a:lnTo>
                    <a:lnTo>
                      <a:pt x="1513" y="733"/>
                    </a:lnTo>
                    <a:lnTo>
                      <a:pt x="1472" y="751"/>
                    </a:lnTo>
                    <a:lnTo>
                      <a:pt x="1430" y="763"/>
                    </a:lnTo>
                    <a:lnTo>
                      <a:pt x="1386" y="772"/>
                    </a:lnTo>
                    <a:lnTo>
                      <a:pt x="1339" y="774"/>
                    </a:lnTo>
                    <a:lnTo>
                      <a:pt x="1294" y="772"/>
                    </a:lnTo>
                    <a:lnTo>
                      <a:pt x="1249" y="763"/>
                    </a:lnTo>
                    <a:lnTo>
                      <a:pt x="1207" y="751"/>
                    </a:lnTo>
                    <a:lnTo>
                      <a:pt x="1167" y="733"/>
                    </a:lnTo>
                    <a:lnTo>
                      <a:pt x="1128" y="711"/>
                    </a:lnTo>
                    <a:lnTo>
                      <a:pt x="711" y="1129"/>
                    </a:lnTo>
                    <a:lnTo>
                      <a:pt x="732" y="1167"/>
                    </a:lnTo>
                    <a:lnTo>
                      <a:pt x="750" y="1208"/>
                    </a:lnTo>
                    <a:lnTo>
                      <a:pt x="763" y="1250"/>
                    </a:lnTo>
                    <a:lnTo>
                      <a:pt x="771" y="1294"/>
                    </a:lnTo>
                    <a:lnTo>
                      <a:pt x="773" y="1341"/>
                    </a:lnTo>
                    <a:lnTo>
                      <a:pt x="771" y="1389"/>
                    </a:lnTo>
                    <a:lnTo>
                      <a:pt x="762" y="1436"/>
                    </a:lnTo>
                    <a:lnTo>
                      <a:pt x="748" y="1480"/>
                    </a:lnTo>
                    <a:lnTo>
                      <a:pt x="728" y="1522"/>
                    </a:lnTo>
                    <a:lnTo>
                      <a:pt x="705" y="1562"/>
                    </a:lnTo>
                    <a:lnTo>
                      <a:pt x="676" y="1597"/>
                    </a:lnTo>
                    <a:lnTo>
                      <a:pt x="644" y="1629"/>
                    </a:lnTo>
                    <a:lnTo>
                      <a:pt x="607" y="1658"/>
                    </a:lnTo>
                    <a:lnTo>
                      <a:pt x="569" y="1683"/>
                    </a:lnTo>
                    <a:lnTo>
                      <a:pt x="526" y="1701"/>
                    </a:lnTo>
                    <a:lnTo>
                      <a:pt x="482" y="1716"/>
                    </a:lnTo>
                    <a:lnTo>
                      <a:pt x="436" y="1725"/>
                    </a:lnTo>
                    <a:lnTo>
                      <a:pt x="387" y="1728"/>
                    </a:lnTo>
                    <a:lnTo>
                      <a:pt x="338" y="1725"/>
                    </a:lnTo>
                    <a:lnTo>
                      <a:pt x="292" y="1716"/>
                    </a:lnTo>
                    <a:lnTo>
                      <a:pt x="247" y="1701"/>
                    </a:lnTo>
                    <a:lnTo>
                      <a:pt x="205" y="1683"/>
                    </a:lnTo>
                    <a:lnTo>
                      <a:pt x="166" y="1658"/>
                    </a:lnTo>
                    <a:lnTo>
                      <a:pt x="131" y="1629"/>
                    </a:lnTo>
                    <a:lnTo>
                      <a:pt x="97" y="1597"/>
                    </a:lnTo>
                    <a:lnTo>
                      <a:pt x="70" y="1562"/>
                    </a:lnTo>
                    <a:lnTo>
                      <a:pt x="45" y="1522"/>
                    </a:lnTo>
                    <a:lnTo>
                      <a:pt x="27" y="1480"/>
                    </a:lnTo>
                    <a:lnTo>
                      <a:pt x="12" y="1436"/>
                    </a:lnTo>
                    <a:lnTo>
                      <a:pt x="3" y="1389"/>
                    </a:lnTo>
                    <a:lnTo>
                      <a:pt x="0" y="1341"/>
                    </a:lnTo>
                    <a:lnTo>
                      <a:pt x="3" y="1292"/>
                    </a:lnTo>
                    <a:lnTo>
                      <a:pt x="12" y="1245"/>
                    </a:lnTo>
                    <a:lnTo>
                      <a:pt x="27" y="1201"/>
                    </a:lnTo>
                    <a:lnTo>
                      <a:pt x="45" y="1159"/>
                    </a:lnTo>
                    <a:lnTo>
                      <a:pt x="70" y="1119"/>
                    </a:lnTo>
                    <a:lnTo>
                      <a:pt x="97" y="1084"/>
                    </a:lnTo>
                    <a:lnTo>
                      <a:pt x="131" y="1052"/>
                    </a:lnTo>
                    <a:lnTo>
                      <a:pt x="166" y="1023"/>
                    </a:lnTo>
                    <a:lnTo>
                      <a:pt x="205" y="999"/>
                    </a:lnTo>
                    <a:lnTo>
                      <a:pt x="247" y="980"/>
                    </a:lnTo>
                    <a:lnTo>
                      <a:pt x="292" y="965"/>
                    </a:lnTo>
                    <a:lnTo>
                      <a:pt x="338" y="957"/>
                    </a:lnTo>
                    <a:lnTo>
                      <a:pt x="387" y="953"/>
                    </a:lnTo>
                    <a:lnTo>
                      <a:pt x="432" y="957"/>
                    </a:lnTo>
                    <a:lnTo>
                      <a:pt x="477" y="964"/>
                    </a:lnTo>
                    <a:lnTo>
                      <a:pt x="520" y="976"/>
                    </a:lnTo>
                    <a:lnTo>
                      <a:pt x="560" y="994"/>
                    </a:lnTo>
                    <a:lnTo>
                      <a:pt x="597" y="1016"/>
                    </a:lnTo>
                    <a:lnTo>
                      <a:pt x="1015" y="598"/>
                    </a:lnTo>
                    <a:lnTo>
                      <a:pt x="994" y="560"/>
                    </a:lnTo>
                    <a:lnTo>
                      <a:pt x="977" y="520"/>
                    </a:lnTo>
                    <a:lnTo>
                      <a:pt x="963" y="477"/>
                    </a:lnTo>
                    <a:lnTo>
                      <a:pt x="956" y="433"/>
                    </a:lnTo>
                    <a:lnTo>
                      <a:pt x="952" y="387"/>
                    </a:lnTo>
                    <a:lnTo>
                      <a:pt x="956" y="339"/>
                    </a:lnTo>
                    <a:lnTo>
                      <a:pt x="964" y="291"/>
                    </a:lnTo>
                    <a:lnTo>
                      <a:pt x="979" y="247"/>
                    </a:lnTo>
                    <a:lnTo>
                      <a:pt x="998" y="205"/>
                    </a:lnTo>
                    <a:lnTo>
                      <a:pt x="1022" y="166"/>
                    </a:lnTo>
                    <a:lnTo>
                      <a:pt x="1051" y="130"/>
                    </a:lnTo>
                    <a:lnTo>
                      <a:pt x="1083" y="98"/>
                    </a:lnTo>
                    <a:lnTo>
                      <a:pt x="1118" y="69"/>
                    </a:lnTo>
                    <a:lnTo>
                      <a:pt x="1158" y="46"/>
                    </a:lnTo>
                    <a:lnTo>
                      <a:pt x="1200" y="26"/>
                    </a:lnTo>
                    <a:lnTo>
                      <a:pt x="1244" y="11"/>
                    </a:lnTo>
                    <a:lnTo>
                      <a:pt x="1291" y="2"/>
                    </a:lnTo>
                    <a:lnTo>
                      <a:pt x="1339" y="0"/>
                    </a:lnTo>
                    <a:lnTo>
                      <a:pt x="1388" y="2"/>
                    </a:lnTo>
                    <a:lnTo>
                      <a:pt x="1435" y="11"/>
                    </a:lnTo>
                    <a:lnTo>
                      <a:pt x="1479" y="26"/>
                    </a:lnTo>
                    <a:lnTo>
                      <a:pt x="1521" y="46"/>
                    </a:lnTo>
                    <a:lnTo>
                      <a:pt x="1561" y="69"/>
                    </a:lnTo>
                    <a:lnTo>
                      <a:pt x="1596" y="98"/>
                    </a:lnTo>
                    <a:lnTo>
                      <a:pt x="1628" y="130"/>
                    </a:lnTo>
                    <a:lnTo>
                      <a:pt x="1657" y="166"/>
                    </a:lnTo>
                    <a:lnTo>
                      <a:pt x="1681" y="205"/>
                    </a:lnTo>
                    <a:lnTo>
                      <a:pt x="1700" y="247"/>
                    </a:lnTo>
                    <a:lnTo>
                      <a:pt x="1714" y="291"/>
                    </a:lnTo>
                    <a:lnTo>
                      <a:pt x="1723" y="339"/>
                    </a:lnTo>
                    <a:lnTo>
                      <a:pt x="1727" y="387"/>
                    </a:lnTo>
                    <a:lnTo>
                      <a:pt x="1723" y="433"/>
                    </a:lnTo>
                    <a:lnTo>
                      <a:pt x="1716" y="477"/>
                    </a:lnTo>
                    <a:lnTo>
                      <a:pt x="1703" y="520"/>
                    </a:lnTo>
                    <a:lnTo>
                      <a:pt x="1686" y="560"/>
                    </a:lnTo>
                    <a:lnTo>
                      <a:pt x="1664" y="598"/>
                    </a:lnTo>
                    <a:lnTo>
                      <a:pt x="2086" y="1021"/>
                    </a:lnTo>
                    <a:lnTo>
                      <a:pt x="2125" y="997"/>
                    </a:lnTo>
                    <a:lnTo>
                      <a:pt x="2166" y="979"/>
                    </a:lnTo>
                    <a:lnTo>
                      <a:pt x="2210" y="965"/>
                    </a:lnTo>
                    <a:lnTo>
                      <a:pt x="2255" y="957"/>
                    </a:lnTo>
                    <a:lnTo>
                      <a:pt x="2303" y="953"/>
                    </a:lnTo>
                    <a:lnTo>
                      <a:pt x="2349" y="957"/>
                    </a:lnTo>
                    <a:lnTo>
                      <a:pt x="2394" y="964"/>
                    </a:lnTo>
                    <a:lnTo>
                      <a:pt x="2437" y="976"/>
                    </a:lnTo>
                    <a:lnTo>
                      <a:pt x="2476" y="994"/>
                    </a:lnTo>
                    <a:lnTo>
                      <a:pt x="2514" y="1016"/>
                    </a:lnTo>
                    <a:lnTo>
                      <a:pt x="2932" y="598"/>
                    </a:lnTo>
                    <a:lnTo>
                      <a:pt x="2910" y="560"/>
                    </a:lnTo>
                    <a:lnTo>
                      <a:pt x="2892" y="520"/>
                    </a:lnTo>
                    <a:lnTo>
                      <a:pt x="2880" y="477"/>
                    </a:lnTo>
                    <a:lnTo>
                      <a:pt x="2872" y="433"/>
                    </a:lnTo>
                    <a:lnTo>
                      <a:pt x="2869" y="387"/>
                    </a:lnTo>
                    <a:lnTo>
                      <a:pt x="2872" y="339"/>
                    </a:lnTo>
                    <a:lnTo>
                      <a:pt x="2881" y="291"/>
                    </a:lnTo>
                    <a:lnTo>
                      <a:pt x="2896" y="247"/>
                    </a:lnTo>
                    <a:lnTo>
                      <a:pt x="2914" y="205"/>
                    </a:lnTo>
                    <a:lnTo>
                      <a:pt x="2939" y="166"/>
                    </a:lnTo>
                    <a:lnTo>
                      <a:pt x="2968" y="130"/>
                    </a:lnTo>
                    <a:lnTo>
                      <a:pt x="3000" y="98"/>
                    </a:lnTo>
                    <a:lnTo>
                      <a:pt x="3035" y="69"/>
                    </a:lnTo>
                    <a:lnTo>
                      <a:pt x="3075" y="46"/>
                    </a:lnTo>
                    <a:lnTo>
                      <a:pt x="3117" y="26"/>
                    </a:lnTo>
                    <a:lnTo>
                      <a:pt x="3161" y="11"/>
                    </a:lnTo>
                    <a:lnTo>
                      <a:pt x="3208" y="2"/>
                    </a:lnTo>
                    <a:lnTo>
                      <a:pt x="3256" y="0"/>
                    </a:lnTo>
                    <a:close/>
                  </a:path>
                </a:pathLst>
              </a:custGeom>
              <a:solidFill>
                <a:srgbClr val="5B9BD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000" dirty="0">
                  <a:cs typeface="+mn-ea"/>
                  <a:sym typeface="+mn-lt"/>
                </a:endParaRPr>
              </a:p>
            </p:txBody>
          </p:sp>
          <p:sp>
            <p:nvSpPr>
              <p:cNvPr id="66" name="Freeform 92">
                <a:extLst>
                  <a:ext uri="{FF2B5EF4-FFF2-40B4-BE49-F238E27FC236}">
                    <a16:creationId xmlns:a16="http://schemas.microsoft.com/office/drawing/2014/main" id="{1141EDE0-217F-354F-4119-90DE6A1F84F4}"/>
                  </a:ext>
                </a:extLst>
              </p:cNvPr>
              <p:cNvSpPr/>
              <p:nvPr/>
            </p:nvSpPr>
            <p:spPr bwMode="auto">
              <a:xfrm>
                <a:off x="10180638" y="2981325"/>
                <a:ext cx="50800" cy="50800"/>
              </a:xfrm>
              <a:custGeom>
                <a:avLst/>
                <a:gdLst>
                  <a:gd name="T0" fmla="*/ 242 w 322"/>
                  <a:gd name="T1" fmla="*/ 0 h 322"/>
                  <a:gd name="T2" fmla="*/ 262 w 322"/>
                  <a:gd name="T3" fmla="*/ 2 h 322"/>
                  <a:gd name="T4" fmla="*/ 282 w 322"/>
                  <a:gd name="T5" fmla="*/ 10 h 322"/>
                  <a:gd name="T6" fmla="*/ 299 w 322"/>
                  <a:gd name="T7" fmla="*/ 23 h 322"/>
                  <a:gd name="T8" fmla="*/ 312 w 322"/>
                  <a:gd name="T9" fmla="*/ 40 h 322"/>
                  <a:gd name="T10" fmla="*/ 320 w 322"/>
                  <a:gd name="T11" fmla="*/ 59 h 322"/>
                  <a:gd name="T12" fmla="*/ 322 w 322"/>
                  <a:gd name="T13" fmla="*/ 80 h 322"/>
                  <a:gd name="T14" fmla="*/ 320 w 322"/>
                  <a:gd name="T15" fmla="*/ 99 h 322"/>
                  <a:gd name="T16" fmla="*/ 312 w 322"/>
                  <a:gd name="T17" fmla="*/ 118 h 322"/>
                  <a:gd name="T18" fmla="*/ 299 w 322"/>
                  <a:gd name="T19" fmla="*/ 136 h 322"/>
                  <a:gd name="T20" fmla="*/ 136 w 322"/>
                  <a:gd name="T21" fmla="*/ 299 h 322"/>
                  <a:gd name="T22" fmla="*/ 119 w 322"/>
                  <a:gd name="T23" fmla="*/ 312 h 322"/>
                  <a:gd name="T24" fmla="*/ 100 w 322"/>
                  <a:gd name="T25" fmla="*/ 320 h 322"/>
                  <a:gd name="T26" fmla="*/ 80 w 322"/>
                  <a:gd name="T27" fmla="*/ 322 h 322"/>
                  <a:gd name="T28" fmla="*/ 60 w 322"/>
                  <a:gd name="T29" fmla="*/ 320 h 322"/>
                  <a:gd name="T30" fmla="*/ 40 w 322"/>
                  <a:gd name="T31" fmla="*/ 312 h 322"/>
                  <a:gd name="T32" fmla="*/ 23 w 322"/>
                  <a:gd name="T33" fmla="*/ 299 h 322"/>
                  <a:gd name="T34" fmla="*/ 10 w 322"/>
                  <a:gd name="T35" fmla="*/ 282 h 322"/>
                  <a:gd name="T36" fmla="*/ 2 w 322"/>
                  <a:gd name="T37" fmla="*/ 262 h 322"/>
                  <a:gd name="T38" fmla="*/ 0 w 322"/>
                  <a:gd name="T39" fmla="*/ 242 h 322"/>
                  <a:gd name="T40" fmla="*/ 2 w 322"/>
                  <a:gd name="T41" fmla="*/ 221 h 322"/>
                  <a:gd name="T42" fmla="*/ 10 w 322"/>
                  <a:gd name="T43" fmla="*/ 202 h 322"/>
                  <a:gd name="T44" fmla="*/ 23 w 322"/>
                  <a:gd name="T45" fmla="*/ 186 h 322"/>
                  <a:gd name="T46" fmla="*/ 186 w 322"/>
                  <a:gd name="T47" fmla="*/ 23 h 322"/>
                  <a:gd name="T48" fmla="*/ 202 w 322"/>
                  <a:gd name="T49" fmla="*/ 10 h 322"/>
                  <a:gd name="T50" fmla="*/ 222 w 322"/>
                  <a:gd name="T51" fmla="*/ 2 h 322"/>
                  <a:gd name="T52" fmla="*/ 242 w 322"/>
                  <a:gd name="T53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2" h="322">
                    <a:moveTo>
                      <a:pt x="242" y="0"/>
                    </a:moveTo>
                    <a:lnTo>
                      <a:pt x="262" y="2"/>
                    </a:lnTo>
                    <a:lnTo>
                      <a:pt x="282" y="10"/>
                    </a:lnTo>
                    <a:lnTo>
                      <a:pt x="299" y="23"/>
                    </a:lnTo>
                    <a:lnTo>
                      <a:pt x="312" y="40"/>
                    </a:lnTo>
                    <a:lnTo>
                      <a:pt x="320" y="59"/>
                    </a:lnTo>
                    <a:lnTo>
                      <a:pt x="322" y="80"/>
                    </a:lnTo>
                    <a:lnTo>
                      <a:pt x="320" y="99"/>
                    </a:lnTo>
                    <a:lnTo>
                      <a:pt x="312" y="118"/>
                    </a:lnTo>
                    <a:lnTo>
                      <a:pt x="299" y="136"/>
                    </a:lnTo>
                    <a:lnTo>
                      <a:pt x="136" y="299"/>
                    </a:lnTo>
                    <a:lnTo>
                      <a:pt x="119" y="312"/>
                    </a:lnTo>
                    <a:lnTo>
                      <a:pt x="100" y="320"/>
                    </a:lnTo>
                    <a:lnTo>
                      <a:pt x="80" y="322"/>
                    </a:lnTo>
                    <a:lnTo>
                      <a:pt x="60" y="320"/>
                    </a:lnTo>
                    <a:lnTo>
                      <a:pt x="40" y="312"/>
                    </a:lnTo>
                    <a:lnTo>
                      <a:pt x="23" y="299"/>
                    </a:lnTo>
                    <a:lnTo>
                      <a:pt x="10" y="282"/>
                    </a:lnTo>
                    <a:lnTo>
                      <a:pt x="2" y="262"/>
                    </a:lnTo>
                    <a:lnTo>
                      <a:pt x="0" y="242"/>
                    </a:lnTo>
                    <a:lnTo>
                      <a:pt x="2" y="221"/>
                    </a:lnTo>
                    <a:lnTo>
                      <a:pt x="10" y="202"/>
                    </a:lnTo>
                    <a:lnTo>
                      <a:pt x="23" y="186"/>
                    </a:lnTo>
                    <a:lnTo>
                      <a:pt x="186" y="23"/>
                    </a:lnTo>
                    <a:lnTo>
                      <a:pt x="202" y="10"/>
                    </a:lnTo>
                    <a:lnTo>
                      <a:pt x="222" y="2"/>
                    </a:ln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5B9BD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000" dirty="0">
                  <a:cs typeface="+mn-ea"/>
                  <a:sym typeface="+mn-lt"/>
                </a:endParaRPr>
              </a:p>
            </p:txBody>
          </p:sp>
          <p:sp>
            <p:nvSpPr>
              <p:cNvPr id="67" name="Freeform 93">
                <a:extLst>
                  <a:ext uri="{FF2B5EF4-FFF2-40B4-BE49-F238E27FC236}">
                    <a16:creationId xmlns:a16="http://schemas.microsoft.com/office/drawing/2014/main" id="{882D6BD1-70D7-2EAF-7D26-635AA769CCEA}"/>
                  </a:ext>
                </a:extLst>
              </p:cNvPr>
              <p:cNvSpPr/>
              <p:nvPr/>
            </p:nvSpPr>
            <p:spPr bwMode="auto">
              <a:xfrm>
                <a:off x="10402888" y="2900363"/>
                <a:ext cx="50800" cy="50800"/>
              </a:xfrm>
              <a:custGeom>
                <a:avLst/>
                <a:gdLst>
                  <a:gd name="T0" fmla="*/ 243 w 323"/>
                  <a:gd name="T1" fmla="*/ 0 h 323"/>
                  <a:gd name="T2" fmla="*/ 264 w 323"/>
                  <a:gd name="T3" fmla="*/ 3 h 323"/>
                  <a:gd name="T4" fmla="*/ 282 w 323"/>
                  <a:gd name="T5" fmla="*/ 10 h 323"/>
                  <a:gd name="T6" fmla="*/ 300 w 323"/>
                  <a:gd name="T7" fmla="*/ 24 h 323"/>
                  <a:gd name="T8" fmla="*/ 312 w 323"/>
                  <a:gd name="T9" fmla="*/ 40 h 323"/>
                  <a:gd name="T10" fmla="*/ 320 w 323"/>
                  <a:gd name="T11" fmla="*/ 60 h 323"/>
                  <a:gd name="T12" fmla="*/ 323 w 323"/>
                  <a:gd name="T13" fmla="*/ 80 h 323"/>
                  <a:gd name="T14" fmla="*/ 320 w 323"/>
                  <a:gd name="T15" fmla="*/ 100 h 323"/>
                  <a:gd name="T16" fmla="*/ 312 w 323"/>
                  <a:gd name="T17" fmla="*/ 120 h 323"/>
                  <a:gd name="T18" fmla="*/ 300 w 323"/>
                  <a:gd name="T19" fmla="*/ 137 h 323"/>
                  <a:gd name="T20" fmla="*/ 138 w 323"/>
                  <a:gd name="T21" fmla="*/ 299 h 323"/>
                  <a:gd name="T22" fmla="*/ 120 w 323"/>
                  <a:gd name="T23" fmla="*/ 313 h 323"/>
                  <a:gd name="T24" fmla="*/ 101 w 323"/>
                  <a:gd name="T25" fmla="*/ 320 h 323"/>
                  <a:gd name="T26" fmla="*/ 80 w 323"/>
                  <a:gd name="T27" fmla="*/ 323 h 323"/>
                  <a:gd name="T28" fmla="*/ 60 w 323"/>
                  <a:gd name="T29" fmla="*/ 320 h 323"/>
                  <a:gd name="T30" fmla="*/ 41 w 323"/>
                  <a:gd name="T31" fmla="*/ 313 h 323"/>
                  <a:gd name="T32" fmla="*/ 24 w 323"/>
                  <a:gd name="T33" fmla="*/ 299 h 323"/>
                  <a:gd name="T34" fmla="*/ 12 w 323"/>
                  <a:gd name="T35" fmla="*/ 283 h 323"/>
                  <a:gd name="T36" fmla="*/ 4 w 323"/>
                  <a:gd name="T37" fmla="*/ 263 h 323"/>
                  <a:gd name="T38" fmla="*/ 0 w 323"/>
                  <a:gd name="T39" fmla="*/ 243 h 323"/>
                  <a:gd name="T40" fmla="*/ 4 w 323"/>
                  <a:gd name="T41" fmla="*/ 223 h 323"/>
                  <a:gd name="T42" fmla="*/ 12 w 323"/>
                  <a:gd name="T43" fmla="*/ 203 h 323"/>
                  <a:gd name="T44" fmla="*/ 24 w 323"/>
                  <a:gd name="T45" fmla="*/ 186 h 323"/>
                  <a:gd name="T46" fmla="*/ 186 w 323"/>
                  <a:gd name="T47" fmla="*/ 24 h 323"/>
                  <a:gd name="T48" fmla="*/ 204 w 323"/>
                  <a:gd name="T49" fmla="*/ 10 h 323"/>
                  <a:gd name="T50" fmla="*/ 223 w 323"/>
                  <a:gd name="T51" fmla="*/ 3 h 323"/>
                  <a:gd name="T52" fmla="*/ 243 w 323"/>
                  <a:gd name="T53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3" h="323">
                    <a:moveTo>
                      <a:pt x="243" y="0"/>
                    </a:moveTo>
                    <a:lnTo>
                      <a:pt x="264" y="3"/>
                    </a:lnTo>
                    <a:lnTo>
                      <a:pt x="282" y="10"/>
                    </a:lnTo>
                    <a:lnTo>
                      <a:pt x="300" y="24"/>
                    </a:lnTo>
                    <a:lnTo>
                      <a:pt x="312" y="40"/>
                    </a:lnTo>
                    <a:lnTo>
                      <a:pt x="320" y="60"/>
                    </a:lnTo>
                    <a:lnTo>
                      <a:pt x="323" y="80"/>
                    </a:lnTo>
                    <a:lnTo>
                      <a:pt x="320" y="100"/>
                    </a:lnTo>
                    <a:lnTo>
                      <a:pt x="312" y="120"/>
                    </a:lnTo>
                    <a:lnTo>
                      <a:pt x="300" y="137"/>
                    </a:lnTo>
                    <a:lnTo>
                      <a:pt x="138" y="299"/>
                    </a:lnTo>
                    <a:lnTo>
                      <a:pt x="120" y="313"/>
                    </a:lnTo>
                    <a:lnTo>
                      <a:pt x="101" y="320"/>
                    </a:lnTo>
                    <a:lnTo>
                      <a:pt x="80" y="323"/>
                    </a:lnTo>
                    <a:lnTo>
                      <a:pt x="60" y="320"/>
                    </a:lnTo>
                    <a:lnTo>
                      <a:pt x="41" y="313"/>
                    </a:lnTo>
                    <a:lnTo>
                      <a:pt x="24" y="299"/>
                    </a:lnTo>
                    <a:lnTo>
                      <a:pt x="12" y="283"/>
                    </a:lnTo>
                    <a:lnTo>
                      <a:pt x="4" y="263"/>
                    </a:lnTo>
                    <a:lnTo>
                      <a:pt x="0" y="243"/>
                    </a:lnTo>
                    <a:lnTo>
                      <a:pt x="4" y="223"/>
                    </a:lnTo>
                    <a:lnTo>
                      <a:pt x="12" y="203"/>
                    </a:lnTo>
                    <a:lnTo>
                      <a:pt x="24" y="186"/>
                    </a:lnTo>
                    <a:lnTo>
                      <a:pt x="186" y="24"/>
                    </a:lnTo>
                    <a:lnTo>
                      <a:pt x="204" y="10"/>
                    </a:lnTo>
                    <a:lnTo>
                      <a:pt x="223" y="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5B9BD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000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DB1BF3D-BBC8-AFFA-7B9C-5D1F98BD4999}"/>
              </a:ext>
            </a:extLst>
          </p:cNvPr>
          <p:cNvSpPr/>
          <p:nvPr/>
        </p:nvSpPr>
        <p:spPr>
          <a:xfrm>
            <a:off x="844645" y="1959078"/>
            <a:ext cx="3124200" cy="1021556"/>
          </a:xfrm>
          <a:prstGeom prst="roundRect">
            <a:avLst/>
          </a:prstGeom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ea typeface="Calibri"/>
                <a:cs typeface="Calibri"/>
              </a:rPr>
              <a:t>Landscape Understanding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ea typeface="Calibri"/>
                <a:cs typeface="Calibri"/>
              </a:rPr>
              <a:t>Licensing proposals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ea typeface="Calibri"/>
                <a:cs typeface="Calibri"/>
              </a:rPr>
              <a:t>Reselling 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D60CC00-BACD-EC11-E349-14FE51815615}"/>
              </a:ext>
            </a:extLst>
          </p:cNvPr>
          <p:cNvSpPr/>
          <p:nvPr/>
        </p:nvSpPr>
        <p:spPr>
          <a:xfrm>
            <a:off x="7650657" y="1868379"/>
            <a:ext cx="3596380" cy="1328023"/>
          </a:xfrm>
          <a:prstGeom prst="roundRect">
            <a:avLst/>
          </a:prstGeom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ea typeface="Calibri"/>
                <a:cs typeface="Calibri"/>
              </a:rPr>
              <a:t>Inventory list down of processes</a:t>
            </a:r>
            <a:endParaRPr lang="en-IN" dirty="0">
              <a:solidFill>
                <a:schemeClr val="bg2">
                  <a:lumMod val="25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ea typeface="Calibri"/>
                <a:cs typeface="Calibri"/>
              </a:rPr>
              <a:t>Opportunity Assessment of RPA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ea typeface="Calibri"/>
                <a:cs typeface="Calibri"/>
              </a:rPr>
              <a:t>Process Pipeline Prioritization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ea typeface="Calibri"/>
                <a:cs typeface="Calibri"/>
              </a:rPr>
              <a:t>Performance Assessment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21D3B6A-EB3B-7AF5-16AB-3C1C850AB1A2}"/>
              </a:ext>
            </a:extLst>
          </p:cNvPr>
          <p:cNvSpPr/>
          <p:nvPr/>
        </p:nvSpPr>
        <p:spPr>
          <a:xfrm>
            <a:off x="162955" y="3904254"/>
            <a:ext cx="3800517" cy="1940957"/>
          </a:xfrm>
          <a:prstGeom prst="roundRect">
            <a:avLst/>
          </a:prstGeom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ea typeface="Calibri"/>
                <a:cs typeface="Calibri"/>
              </a:rPr>
              <a:t>Process and Robots Architecture</a:t>
            </a:r>
            <a:endParaRPr lang="en-IN" dirty="0">
              <a:solidFill>
                <a:schemeClr val="bg2">
                  <a:lumMod val="25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ea typeface="Calibri"/>
                <a:cs typeface="Calibri"/>
              </a:rPr>
              <a:t>POC Development and ROI Analysis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ea typeface="Calibri"/>
                <a:cs typeface="Calibri"/>
              </a:rPr>
              <a:t>Development, Documentation, Testing and Production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ea typeface="Calibri"/>
                <a:cs typeface="Calibri"/>
              </a:rPr>
              <a:t>Training and Establishing COE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3342697A-7D7A-B191-171F-B3255CBF28D7}"/>
              </a:ext>
            </a:extLst>
          </p:cNvPr>
          <p:cNvSpPr/>
          <p:nvPr/>
        </p:nvSpPr>
        <p:spPr>
          <a:xfrm>
            <a:off x="7650657" y="3868555"/>
            <a:ext cx="3596380" cy="1634490"/>
          </a:xfrm>
          <a:prstGeom prst="roundRect">
            <a:avLst/>
          </a:prstGeom>
          <a:ln>
            <a:solidFill>
              <a:srgbClr val="5B9BD5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ea typeface="Calibri"/>
                <a:cs typeface="Calibri"/>
              </a:rPr>
              <a:t>15+ certified UiPath Developers</a:t>
            </a:r>
            <a:endParaRPr lang="en-IN" dirty="0">
              <a:solidFill>
                <a:schemeClr val="bg2">
                  <a:lumMod val="25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ea typeface="Calibri"/>
                <a:cs typeface="Calibri"/>
              </a:rPr>
              <a:t>5+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ea typeface="Calibri"/>
                <a:cs typeface="Calibri"/>
              </a:rPr>
              <a:t>UiPtah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Calibri"/>
                <a:cs typeface="Calibri"/>
              </a:rPr>
              <a:t> Solution Architects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ea typeface="Calibri"/>
                <a:cs typeface="Calibri"/>
              </a:rPr>
              <a:t>20+ Process Mining Experts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ea typeface="Calibri"/>
                <a:cs typeface="Calibri"/>
              </a:rPr>
              <a:t>Implemented 200+ Automations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656EA5C-32D5-9E1F-FE44-83528210037A}"/>
              </a:ext>
            </a:extLst>
          </p:cNvPr>
          <p:cNvGrpSpPr/>
          <p:nvPr/>
        </p:nvGrpSpPr>
        <p:grpSpPr>
          <a:xfrm>
            <a:off x="3395015" y="5933704"/>
            <a:ext cx="4955242" cy="614975"/>
            <a:chOff x="3421800" y="5943370"/>
            <a:chExt cx="4955242" cy="614975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CEBE1ADD-F1C9-EAB9-B89B-8587658DFBEC}"/>
                </a:ext>
              </a:extLst>
            </p:cNvPr>
            <p:cNvSpPr/>
            <p:nvPr/>
          </p:nvSpPr>
          <p:spPr>
            <a:xfrm>
              <a:off x="3421800" y="5943370"/>
              <a:ext cx="4834695" cy="602534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0940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A898F8C-9AB9-3B65-934C-F8A7DA0B7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7915" y="5943370"/>
              <a:ext cx="1229950" cy="614975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043266-D086-E186-01B3-62E39AEC6E58}"/>
                </a:ext>
              </a:extLst>
            </p:cNvPr>
            <p:cNvSpPr txBox="1"/>
            <p:nvPr/>
          </p:nvSpPr>
          <p:spPr>
            <a:xfrm>
              <a:off x="6255536" y="6024338"/>
              <a:ext cx="2121506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400" dirty="0"/>
                <a:t>Silver Partner</a:t>
              </a:r>
              <a:endParaRPr lang="en-IN" sz="24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90694CF-F294-5D4D-5069-D0F4456D31A9}"/>
                </a:ext>
              </a:extLst>
            </p:cNvPr>
            <p:cNvSpPr txBox="1"/>
            <p:nvPr/>
          </p:nvSpPr>
          <p:spPr>
            <a:xfrm>
              <a:off x="3507998" y="6041093"/>
              <a:ext cx="1541878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400" dirty="0"/>
                <a:t>Netlink is a</a:t>
              </a:r>
              <a:endParaRPr lang="en-IN" sz="2400" dirty="0"/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EAE62E0E-5055-592F-9F16-504BC352F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0" t="15148" r="2563" b="14376"/>
          <a:stretch/>
        </p:blipFill>
        <p:spPr>
          <a:xfrm>
            <a:off x="5254660" y="2917828"/>
            <a:ext cx="1235953" cy="65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1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4606EC2D-221E-B654-B56A-0E43C5111BDA}"/>
              </a:ext>
            </a:extLst>
          </p:cNvPr>
          <p:cNvSpPr/>
          <p:nvPr/>
        </p:nvSpPr>
        <p:spPr>
          <a:xfrm>
            <a:off x="484642" y="1157953"/>
            <a:ext cx="10617512" cy="2687456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95FE177-3F15-A282-C857-A4890F8845A5}"/>
              </a:ext>
            </a:extLst>
          </p:cNvPr>
          <p:cNvSpPr txBox="1">
            <a:spLocks/>
          </p:cNvSpPr>
          <p:nvPr/>
        </p:nvSpPr>
        <p:spPr>
          <a:xfrm>
            <a:off x="3831178" y="957411"/>
            <a:ext cx="3826695" cy="7348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70C0"/>
                </a:solidFill>
                <a:latin typeface="Aptos Display" panose="020B0004020202020204" pitchFamily="34" charset="0"/>
              </a:rPr>
              <a:t>Integration Expertise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EEF742-2452-159D-677D-656E2C72D75F}"/>
              </a:ext>
            </a:extLst>
          </p:cNvPr>
          <p:cNvSpPr/>
          <p:nvPr/>
        </p:nvSpPr>
        <p:spPr>
          <a:xfrm>
            <a:off x="1050761" y="1698756"/>
            <a:ext cx="3243726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ERP Applications</a:t>
            </a:r>
          </a:p>
          <a:p>
            <a:pPr marL="742950" lvl="1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SAP</a:t>
            </a:r>
          </a:p>
          <a:p>
            <a:pPr marL="742950" lvl="1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QAD</a:t>
            </a:r>
          </a:p>
          <a:p>
            <a:pPr marL="742950" lvl="1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Salesforce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567838-7A8D-B1C2-91C5-C03F275ED66A}"/>
              </a:ext>
            </a:extLst>
          </p:cNvPr>
          <p:cNvSpPr/>
          <p:nvPr/>
        </p:nvSpPr>
        <p:spPr>
          <a:xfrm>
            <a:off x="4479840" y="1654183"/>
            <a:ext cx="2749735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Applications</a:t>
            </a:r>
          </a:p>
          <a:p>
            <a:pPr marL="742950" lvl="1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SharePoint</a:t>
            </a:r>
          </a:p>
          <a:p>
            <a:pPr marL="742950" lvl="1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Custom Apps</a:t>
            </a:r>
          </a:p>
          <a:p>
            <a:pPr marL="285750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Active Directory/LAPS</a:t>
            </a:r>
          </a:p>
          <a:p>
            <a:pPr marL="742950" lvl="1" indent="-285750">
              <a:lnSpc>
                <a:spcPct val="150000"/>
              </a:lnSpc>
              <a:buClr>
                <a:srgbClr val="F80000"/>
              </a:buClr>
              <a:buSzPct val="100000"/>
              <a:buFont typeface="Wingdings" panose="05000000000000000000" pitchFamily="2" charset="2"/>
              <a:buChar char="§"/>
            </a:pP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EAB047-BF5F-BA51-4AF9-8BA7CF73B2E1}"/>
              </a:ext>
            </a:extLst>
          </p:cNvPr>
          <p:cNvCxnSpPr>
            <a:cxnSpLocks/>
          </p:cNvCxnSpPr>
          <p:nvPr/>
        </p:nvCxnSpPr>
        <p:spPr>
          <a:xfrm>
            <a:off x="3847515" y="1770743"/>
            <a:ext cx="0" cy="17805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33165C7-7202-70CA-462E-1044559CC7DC}"/>
              </a:ext>
            </a:extLst>
          </p:cNvPr>
          <p:cNvSpPr/>
          <p:nvPr/>
        </p:nvSpPr>
        <p:spPr>
          <a:xfrm>
            <a:off x="8376320" y="1511570"/>
            <a:ext cx="2915588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Legacy Systems</a:t>
            </a:r>
          </a:p>
          <a:p>
            <a:pPr marL="742950" lvl="1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Mainframes</a:t>
            </a:r>
          </a:p>
          <a:p>
            <a:pPr marL="285750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OCR</a:t>
            </a:r>
          </a:p>
          <a:p>
            <a:pPr marL="285750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Excel Automation</a:t>
            </a:r>
          </a:p>
          <a:p>
            <a:pPr marL="285750" indent="-285750">
              <a:lnSpc>
                <a:spcPct val="150000"/>
              </a:lnSpc>
              <a:buClr>
                <a:srgbClr val="589AD7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Email Automation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4E370D-30F8-3C8C-9F68-9469F646FD3B}"/>
              </a:ext>
            </a:extLst>
          </p:cNvPr>
          <p:cNvCxnSpPr>
            <a:cxnSpLocks/>
          </p:cNvCxnSpPr>
          <p:nvPr/>
        </p:nvCxnSpPr>
        <p:spPr>
          <a:xfrm>
            <a:off x="7470883" y="1770743"/>
            <a:ext cx="0" cy="17805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9CD2516-04CF-25E9-E192-BE5DAA76FC04}"/>
              </a:ext>
            </a:extLst>
          </p:cNvPr>
          <p:cNvSpPr txBox="1"/>
          <p:nvPr/>
        </p:nvSpPr>
        <p:spPr>
          <a:xfrm>
            <a:off x="3831179" y="3529991"/>
            <a:ext cx="4734894" cy="315418"/>
          </a:xfrm>
          <a:prstGeom prst="roundRect">
            <a:avLst/>
          </a:prstGeom>
          <a:gradFill>
            <a:gsLst>
              <a:gs pos="0">
                <a:schemeClr val="bg1"/>
              </a:gs>
              <a:gs pos="74000">
                <a:schemeClr val="bg1">
                  <a:lumMod val="95000"/>
                </a:schemeClr>
              </a:gs>
              <a:gs pos="83000">
                <a:srgbClr val="F9F9F9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rgbClr val="F9F9F9"/>
            </a:solidFill>
          </a:ln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AUTOMATION LAYER</a:t>
            </a:r>
          </a:p>
        </p:txBody>
      </p:sp>
      <p:pic>
        <p:nvPicPr>
          <p:cNvPr id="10" name="Picture 38" descr="Picture 38">
            <a:extLst>
              <a:ext uri="{FF2B5EF4-FFF2-40B4-BE49-F238E27FC236}">
                <a16:creationId xmlns:a16="http://schemas.microsoft.com/office/drawing/2014/main" id="{B106E0F1-57D4-7E3F-9423-350198D99A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249" y="4137715"/>
            <a:ext cx="828492" cy="32144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Picture 76" descr="Picture 76">
            <a:extLst>
              <a:ext uri="{FF2B5EF4-FFF2-40B4-BE49-F238E27FC236}">
                <a16:creationId xmlns:a16="http://schemas.microsoft.com/office/drawing/2014/main" id="{FF1C6833-DA54-81A8-C03F-44EA10A6C9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8598" y="4133842"/>
            <a:ext cx="479453" cy="47073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Picture 2" descr="Picture 2">
            <a:extLst>
              <a:ext uri="{FF2B5EF4-FFF2-40B4-BE49-F238E27FC236}">
                <a16:creationId xmlns:a16="http://schemas.microsoft.com/office/drawing/2014/main" id="{307E6A57-6C91-8304-BDD4-D22EFC2B02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2610" y="4519351"/>
            <a:ext cx="933112" cy="21948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" name="Picture 22" descr="Picture 22">
            <a:extLst>
              <a:ext uri="{FF2B5EF4-FFF2-40B4-BE49-F238E27FC236}">
                <a16:creationId xmlns:a16="http://schemas.microsoft.com/office/drawing/2014/main" id="{F7B5C972-EBFB-98B9-79D1-2F0949327F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6861" y="6219149"/>
            <a:ext cx="743283" cy="4181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4" name="Outlook color" descr="Picture 12">
            <a:extLst>
              <a:ext uri="{FF2B5EF4-FFF2-40B4-BE49-F238E27FC236}">
                <a16:creationId xmlns:a16="http://schemas.microsoft.com/office/drawing/2014/main" id="{1A569C82-DA9C-82B1-C5F5-2159D63476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6643" y="4167055"/>
            <a:ext cx="524662" cy="52944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5" name="Picture 24" descr="Picture 24">
            <a:extLst>
              <a:ext uri="{FF2B5EF4-FFF2-40B4-BE49-F238E27FC236}">
                <a16:creationId xmlns:a16="http://schemas.microsoft.com/office/drawing/2014/main" id="{5450DBD5-097F-6C63-5154-EEDA756B3E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858" y="4759531"/>
            <a:ext cx="1281163" cy="10044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6" name="Outlook bw" descr="Picture 12">
            <a:extLst>
              <a:ext uri="{FF2B5EF4-FFF2-40B4-BE49-F238E27FC236}">
                <a16:creationId xmlns:a16="http://schemas.microsoft.com/office/drawing/2014/main" id="{588E0315-C6E9-455D-8D44-76E2000989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2692" y="4171019"/>
            <a:ext cx="520733" cy="5254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7" name="Picture 20" descr="Picture 20">
            <a:extLst>
              <a:ext uri="{FF2B5EF4-FFF2-40B4-BE49-F238E27FC236}">
                <a16:creationId xmlns:a16="http://schemas.microsoft.com/office/drawing/2014/main" id="{E5BE53FE-24C2-4C05-9B4F-BE396D2D748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8807" y="5083160"/>
            <a:ext cx="1361607" cy="34723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8" name="Salesforce color" descr="Picture 24">
            <a:extLst>
              <a:ext uri="{FF2B5EF4-FFF2-40B4-BE49-F238E27FC236}">
                <a16:creationId xmlns:a16="http://schemas.microsoft.com/office/drawing/2014/main" id="{9231C93A-4052-606C-E63B-510DB707F3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858" y="4759531"/>
            <a:ext cx="1281163" cy="10044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9" name="Slack color" descr="Picture 20">
            <a:extLst>
              <a:ext uri="{FF2B5EF4-FFF2-40B4-BE49-F238E27FC236}">
                <a16:creationId xmlns:a16="http://schemas.microsoft.com/office/drawing/2014/main" id="{6BB95287-9FE1-B093-BAA0-42E3B141281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8807" y="5083160"/>
            <a:ext cx="1361607" cy="34723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0" name="Picture 66" descr="Picture 66">
            <a:extLst>
              <a:ext uri="{FF2B5EF4-FFF2-40B4-BE49-F238E27FC236}">
                <a16:creationId xmlns:a16="http://schemas.microsoft.com/office/drawing/2014/main" id="{5B3A98DA-F0D2-756B-E3A6-E5184BEB198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9702" y="4700410"/>
            <a:ext cx="1840228" cy="10346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1" name="Netsuite color" descr="Picture 66">
            <a:extLst>
              <a:ext uri="{FF2B5EF4-FFF2-40B4-BE49-F238E27FC236}">
                <a16:creationId xmlns:a16="http://schemas.microsoft.com/office/drawing/2014/main" id="{23696B01-7AC7-622E-0F30-4B6AD28A5C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9702" y="4700410"/>
            <a:ext cx="1840228" cy="10346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2" name="Picture 4" descr="Picture 4">
            <a:extLst>
              <a:ext uri="{FF2B5EF4-FFF2-40B4-BE49-F238E27FC236}">
                <a16:creationId xmlns:a16="http://schemas.microsoft.com/office/drawing/2014/main" id="{340C272A-76CA-5B5C-C424-2F30A7D525E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6460" y="6236477"/>
            <a:ext cx="437499" cy="21669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3" name="Picture 16" descr="Picture 16">
            <a:extLst>
              <a:ext uri="{FF2B5EF4-FFF2-40B4-BE49-F238E27FC236}">
                <a16:creationId xmlns:a16="http://schemas.microsoft.com/office/drawing/2014/main" id="{CEBCEA93-4CE3-FBEE-B0DB-06F1497CDF6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4942" y="4436049"/>
            <a:ext cx="699226" cy="26364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4" name="Picture 18" descr="Picture 18">
            <a:extLst>
              <a:ext uri="{FF2B5EF4-FFF2-40B4-BE49-F238E27FC236}">
                <a16:creationId xmlns:a16="http://schemas.microsoft.com/office/drawing/2014/main" id="{96082A61-C6B3-1D12-3381-998BF93FDBD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6561" y="5020283"/>
            <a:ext cx="176054" cy="2435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5" name="Picture 26" descr="Picture 26">
            <a:extLst>
              <a:ext uri="{FF2B5EF4-FFF2-40B4-BE49-F238E27FC236}">
                <a16:creationId xmlns:a16="http://schemas.microsoft.com/office/drawing/2014/main" id="{4FD6D456-B12E-3230-D54D-960D9A33017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523" y="5089963"/>
            <a:ext cx="945664" cy="2465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6" name="Picture 28" descr="Picture 28">
            <a:extLst>
              <a:ext uri="{FF2B5EF4-FFF2-40B4-BE49-F238E27FC236}">
                <a16:creationId xmlns:a16="http://schemas.microsoft.com/office/drawing/2014/main" id="{A8B8B528-1238-064D-72AF-CDD86D05413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6593" y="6039033"/>
            <a:ext cx="1011753" cy="67450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7" name="Picture 30" descr="Picture 30">
            <a:extLst>
              <a:ext uri="{FF2B5EF4-FFF2-40B4-BE49-F238E27FC236}">
                <a16:creationId xmlns:a16="http://schemas.microsoft.com/office/drawing/2014/main" id="{20D02B1A-0A1F-7A43-9505-8C7398ECEF3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2463" y="6274409"/>
            <a:ext cx="668510" cy="16056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8" name="Picture 27" descr="Picture 32">
            <a:extLst>
              <a:ext uri="{FF2B5EF4-FFF2-40B4-BE49-F238E27FC236}">
                <a16:creationId xmlns:a16="http://schemas.microsoft.com/office/drawing/2014/main" id="{569E415E-3CBC-994E-147C-732812146E4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669" y="5702710"/>
            <a:ext cx="663510" cy="21294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9" name="Picture 34" descr="Picture 34">
            <a:extLst>
              <a:ext uri="{FF2B5EF4-FFF2-40B4-BE49-F238E27FC236}">
                <a16:creationId xmlns:a16="http://schemas.microsoft.com/office/drawing/2014/main" id="{AC82420E-C265-EFC9-672B-703221B7FDC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8999" y="4992461"/>
            <a:ext cx="730032" cy="41027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0" name="Picture 36" descr="Picture 36">
            <a:extLst>
              <a:ext uri="{FF2B5EF4-FFF2-40B4-BE49-F238E27FC236}">
                <a16:creationId xmlns:a16="http://schemas.microsoft.com/office/drawing/2014/main" id="{E2D21751-2AFA-4D18-0859-64ABB12EAED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4032" y="5108599"/>
            <a:ext cx="935225" cy="33033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1" name="Picture 42" descr="Picture 42">
            <a:extLst>
              <a:ext uri="{FF2B5EF4-FFF2-40B4-BE49-F238E27FC236}">
                <a16:creationId xmlns:a16="http://schemas.microsoft.com/office/drawing/2014/main" id="{F37CE8C9-6651-9CDB-5AAB-92B8E47C62A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5488" y="5816201"/>
            <a:ext cx="712383" cy="19234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2" name="Picture 44" descr="Picture 44">
            <a:extLst>
              <a:ext uri="{FF2B5EF4-FFF2-40B4-BE49-F238E27FC236}">
                <a16:creationId xmlns:a16="http://schemas.microsoft.com/office/drawing/2014/main" id="{C9720CAA-3A43-11C8-CFF3-78A5AB89A48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791" y="4317175"/>
            <a:ext cx="583085" cy="39083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3" name="Picture 46" descr="Picture 46">
            <a:extLst>
              <a:ext uri="{FF2B5EF4-FFF2-40B4-BE49-F238E27FC236}">
                <a16:creationId xmlns:a16="http://schemas.microsoft.com/office/drawing/2014/main" id="{C876A092-53C3-699F-C4A5-32E10EF2AAD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96" y="5912026"/>
            <a:ext cx="739104" cy="13867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4" name="Picture 48" descr="Picture 48">
            <a:extLst>
              <a:ext uri="{FF2B5EF4-FFF2-40B4-BE49-F238E27FC236}">
                <a16:creationId xmlns:a16="http://schemas.microsoft.com/office/drawing/2014/main" id="{4E0C2AC5-3534-1242-C8B8-D3A7E7C79AD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1872" y="5491446"/>
            <a:ext cx="819302" cy="25412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5" name="Picture 50" descr="Picture 50">
            <a:extLst>
              <a:ext uri="{FF2B5EF4-FFF2-40B4-BE49-F238E27FC236}">
                <a16:creationId xmlns:a16="http://schemas.microsoft.com/office/drawing/2014/main" id="{04AD036E-4D8F-0AAD-FD40-5BE4E5C9CDF1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114" y="5635173"/>
            <a:ext cx="437499" cy="43749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6" name="Picture 54" descr="Picture 54">
            <a:extLst>
              <a:ext uri="{FF2B5EF4-FFF2-40B4-BE49-F238E27FC236}">
                <a16:creationId xmlns:a16="http://schemas.microsoft.com/office/drawing/2014/main" id="{C0DF855C-E10F-115D-6642-C48B9C4C991B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79191" y="5075544"/>
            <a:ext cx="589362" cy="32742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7" name="Picture 56" descr="Picture 56">
            <a:extLst>
              <a:ext uri="{FF2B5EF4-FFF2-40B4-BE49-F238E27FC236}">
                <a16:creationId xmlns:a16="http://schemas.microsoft.com/office/drawing/2014/main" id="{9E616641-869D-9B69-10C6-8252A9842748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155" y="6032267"/>
            <a:ext cx="1138819" cy="59788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8" name="Picture 58" descr="Picture 58">
            <a:extLst>
              <a:ext uri="{FF2B5EF4-FFF2-40B4-BE49-F238E27FC236}">
                <a16:creationId xmlns:a16="http://schemas.microsoft.com/office/drawing/2014/main" id="{46D70851-ED34-A32E-F879-21B79CE1B47D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163" y="5625783"/>
            <a:ext cx="374605" cy="39571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9" name="Picture 60" descr="Picture 60">
            <a:extLst>
              <a:ext uri="{FF2B5EF4-FFF2-40B4-BE49-F238E27FC236}">
                <a16:creationId xmlns:a16="http://schemas.microsoft.com/office/drawing/2014/main" id="{DF127F98-780E-1358-C0F7-B9282AA0DC8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4507" y="5878636"/>
            <a:ext cx="403191" cy="3957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0" name="Picture 68" descr="Picture 68">
            <a:extLst>
              <a:ext uri="{FF2B5EF4-FFF2-40B4-BE49-F238E27FC236}">
                <a16:creationId xmlns:a16="http://schemas.microsoft.com/office/drawing/2014/main" id="{56D4F875-1A98-5468-3538-82337782F15D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1231" y="5922138"/>
            <a:ext cx="456410" cy="17827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1" name="Picture 70" descr="Picture 70">
            <a:extLst>
              <a:ext uri="{FF2B5EF4-FFF2-40B4-BE49-F238E27FC236}">
                <a16:creationId xmlns:a16="http://schemas.microsoft.com/office/drawing/2014/main" id="{1DF52BB9-14C7-9146-BCA3-CC6815EC7ED4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442" y="5369643"/>
            <a:ext cx="935374" cy="48927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2" name="Picture 72" descr="Picture 72">
            <a:extLst>
              <a:ext uri="{FF2B5EF4-FFF2-40B4-BE49-F238E27FC236}">
                <a16:creationId xmlns:a16="http://schemas.microsoft.com/office/drawing/2014/main" id="{D30B71CE-0C50-3B2B-2919-E37AD8BABD75}"/>
              </a:ext>
            </a:extLst>
          </p:cNvPr>
          <p:cNvPicPr>
            <a:picLocks noChangeAspect="1"/>
          </p:cNvPicPr>
          <p:nvPr/>
        </p:nvPicPr>
        <p:blipFill rotWithShape="1">
          <a:blip r:embed="rId31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86" b="-12286"/>
          <a:stretch/>
        </p:blipFill>
        <p:spPr>
          <a:xfrm>
            <a:off x="2282389" y="5724612"/>
            <a:ext cx="794408" cy="29688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3" name="Picture 74" descr="Picture 74">
            <a:extLst>
              <a:ext uri="{FF2B5EF4-FFF2-40B4-BE49-F238E27FC236}">
                <a16:creationId xmlns:a16="http://schemas.microsoft.com/office/drawing/2014/main" id="{063B9E98-2EB6-72E2-84F5-B7184E99750E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357" y="5690405"/>
            <a:ext cx="442595" cy="23755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4" name="Picture 80" descr="Picture 80">
            <a:extLst>
              <a:ext uri="{FF2B5EF4-FFF2-40B4-BE49-F238E27FC236}">
                <a16:creationId xmlns:a16="http://schemas.microsoft.com/office/drawing/2014/main" id="{E36D26CA-74FE-84C7-D7E0-5F6424139DAE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9456" y="6124816"/>
            <a:ext cx="668514" cy="14424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5" name="Picture 84" descr="Picture 84">
            <a:extLst>
              <a:ext uri="{FF2B5EF4-FFF2-40B4-BE49-F238E27FC236}">
                <a16:creationId xmlns:a16="http://schemas.microsoft.com/office/drawing/2014/main" id="{2779FBD6-2C75-4CF4-CA51-FF04BDC2CD96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050" y="5158833"/>
            <a:ext cx="947212" cy="2740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6" name="Picture 90" descr="Picture 90">
            <a:extLst>
              <a:ext uri="{FF2B5EF4-FFF2-40B4-BE49-F238E27FC236}">
                <a16:creationId xmlns:a16="http://schemas.microsoft.com/office/drawing/2014/main" id="{0661526D-2939-A517-EC88-CB703882157E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9089" y="6056958"/>
            <a:ext cx="291480" cy="39860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7" name="Picture 92" descr="Picture 92">
            <a:extLst>
              <a:ext uri="{FF2B5EF4-FFF2-40B4-BE49-F238E27FC236}">
                <a16:creationId xmlns:a16="http://schemas.microsoft.com/office/drawing/2014/main" id="{42B58040-65EE-D411-7DF3-1E4B5D8C5C26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9065" y="5529942"/>
            <a:ext cx="576011" cy="3200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8" name="Picture 94" descr="Picture 94">
            <a:extLst>
              <a:ext uri="{FF2B5EF4-FFF2-40B4-BE49-F238E27FC236}">
                <a16:creationId xmlns:a16="http://schemas.microsoft.com/office/drawing/2014/main" id="{CD907A7B-75D1-6A52-0C4E-1CF862610D2C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5799" y="4428961"/>
            <a:ext cx="541542" cy="32407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9" name="Picture 96" descr="Picture 96">
            <a:extLst>
              <a:ext uri="{FF2B5EF4-FFF2-40B4-BE49-F238E27FC236}">
                <a16:creationId xmlns:a16="http://schemas.microsoft.com/office/drawing/2014/main" id="{8E8261B6-ADA0-BC32-E193-7DAB8E2284E3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7515" y="4257931"/>
            <a:ext cx="553361" cy="22134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0" name="Picture 98" descr="Picture 98">
            <a:extLst>
              <a:ext uri="{FF2B5EF4-FFF2-40B4-BE49-F238E27FC236}">
                <a16:creationId xmlns:a16="http://schemas.microsoft.com/office/drawing/2014/main" id="{809BB00A-8632-652B-E018-5D239391720D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8050" y="5621928"/>
            <a:ext cx="811333" cy="45074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1" name="Picture 104" descr="Picture 104">
            <a:extLst>
              <a:ext uri="{FF2B5EF4-FFF2-40B4-BE49-F238E27FC236}">
                <a16:creationId xmlns:a16="http://schemas.microsoft.com/office/drawing/2014/main" id="{5267D928-67C6-A353-D10E-B4565C7481D4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6884" y="4274138"/>
            <a:ext cx="637401" cy="18495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D03C3D58-D2E5-7791-50BD-CECAFD970177}"/>
              </a:ext>
            </a:extLst>
          </p:cNvPr>
          <p:cNvSpPr/>
          <p:nvPr/>
        </p:nvSpPr>
        <p:spPr>
          <a:xfrm>
            <a:off x="6446187" y="4650830"/>
            <a:ext cx="54394" cy="5439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6926">
              <a:defRPr/>
            </a:pPr>
            <a:endParaRPr lang="en-US" sz="1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4ADFFF-E58C-B53A-822F-07B34361F979}"/>
              </a:ext>
            </a:extLst>
          </p:cNvPr>
          <p:cNvCxnSpPr>
            <a:cxnSpLocks/>
          </p:cNvCxnSpPr>
          <p:nvPr/>
        </p:nvCxnSpPr>
        <p:spPr>
          <a:xfrm flipV="1">
            <a:off x="5051916" y="4685952"/>
            <a:ext cx="1401642" cy="515334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B5A6E93-21C0-E1F8-7FB9-181908855DA2}"/>
              </a:ext>
            </a:extLst>
          </p:cNvPr>
          <p:cNvSpPr/>
          <p:nvPr/>
        </p:nvSpPr>
        <p:spPr>
          <a:xfrm>
            <a:off x="7020152" y="4650830"/>
            <a:ext cx="54394" cy="5439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6926">
              <a:defRPr/>
            </a:pPr>
            <a:endParaRPr lang="en-US" sz="1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FD1E5E-41FC-CED9-102A-FA37923D777F}"/>
              </a:ext>
            </a:extLst>
          </p:cNvPr>
          <p:cNvCxnSpPr>
            <a:cxnSpLocks/>
          </p:cNvCxnSpPr>
          <p:nvPr/>
        </p:nvCxnSpPr>
        <p:spPr>
          <a:xfrm>
            <a:off x="7062266" y="4688384"/>
            <a:ext cx="873463" cy="504563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106" descr="Picture 106">
            <a:extLst>
              <a:ext uri="{FF2B5EF4-FFF2-40B4-BE49-F238E27FC236}">
                <a16:creationId xmlns:a16="http://schemas.microsoft.com/office/drawing/2014/main" id="{C9EA9591-AD59-6247-428F-5C80BB41367A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0114" y="5759771"/>
            <a:ext cx="712381" cy="13365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7" name="Picture 110" descr="Picture 110">
            <a:extLst>
              <a:ext uri="{FF2B5EF4-FFF2-40B4-BE49-F238E27FC236}">
                <a16:creationId xmlns:a16="http://schemas.microsoft.com/office/drawing/2014/main" id="{3AA0D8A3-C790-0C51-D313-520C591F89A3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9302" y="5310524"/>
            <a:ext cx="724652" cy="57972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3D14CA90-EFBC-8C31-36F5-E3900A16853F}"/>
              </a:ext>
            </a:extLst>
          </p:cNvPr>
          <p:cNvSpPr/>
          <p:nvPr/>
        </p:nvSpPr>
        <p:spPr>
          <a:xfrm>
            <a:off x="3549554" y="5167334"/>
            <a:ext cx="96470" cy="964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6926">
              <a:defRPr/>
            </a:pPr>
            <a:endParaRPr lang="en-US" sz="1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2A431D1-0356-F657-AE29-946F8BC1A69B}"/>
              </a:ext>
            </a:extLst>
          </p:cNvPr>
          <p:cNvSpPr/>
          <p:nvPr/>
        </p:nvSpPr>
        <p:spPr>
          <a:xfrm>
            <a:off x="3249936" y="5167334"/>
            <a:ext cx="96470" cy="964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6926">
              <a:defRPr/>
            </a:pPr>
            <a:endParaRPr lang="en-US" sz="1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60" name="Picture 78" descr="Picture 78">
            <a:extLst>
              <a:ext uri="{FF2B5EF4-FFF2-40B4-BE49-F238E27FC236}">
                <a16:creationId xmlns:a16="http://schemas.microsoft.com/office/drawing/2014/main" id="{4CA067CF-D713-82E6-38CC-C867514C01CC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8871" y="5312724"/>
            <a:ext cx="847642" cy="23228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1" name="Picture 40" descr="Picture 40">
            <a:extLst>
              <a:ext uri="{FF2B5EF4-FFF2-40B4-BE49-F238E27FC236}">
                <a16:creationId xmlns:a16="http://schemas.microsoft.com/office/drawing/2014/main" id="{715AA1AC-8ABC-0520-9DC0-3E31C94BCC03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9241" y="6054845"/>
            <a:ext cx="832459" cy="46247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40138B-5FF3-46F5-4B14-0D62BBF9448E}"/>
              </a:ext>
            </a:extLst>
          </p:cNvPr>
          <p:cNvCxnSpPr>
            <a:cxnSpLocks/>
            <a:endCxn id="58" idx="2"/>
          </p:cNvCxnSpPr>
          <p:nvPr/>
        </p:nvCxnSpPr>
        <p:spPr>
          <a:xfrm>
            <a:off x="3349701" y="5215568"/>
            <a:ext cx="199855" cy="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085034E8-AD18-96C2-E594-1F064C7CCC24}"/>
              </a:ext>
            </a:extLst>
          </p:cNvPr>
          <p:cNvSpPr/>
          <p:nvPr/>
        </p:nvSpPr>
        <p:spPr>
          <a:xfrm>
            <a:off x="4955447" y="5167334"/>
            <a:ext cx="96470" cy="964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6926">
              <a:defRPr/>
            </a:pPr>
            <a:endParaRPr lang="en-US" sz="1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F1DC781-E3F1-3461-2F88-C630BDE9B797}"/>
              </a:ext>
            </a:extLst>
          </p:cNvPr>
          <p:cNvSpPr/>
          <p:nvPr/>
        </p:nvSpPr>
        <p:spPr>
          <a:xfrm>
            <a:off x="7929150" y="5167334"/>
            <a:ext cx="96470" cy="964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456926">
              <a:defRPr/>
            </a:pPr>
            <a:endParaRPr lang="en-US" sz="1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73E22E35-C9B9-A31B-EC36-22481C4B8AAC}"/>
              </a:ext>
            </a:extLst>
          </p:cNvPr>
          <p:cNvPicPr>
            <a:picLocks noChangeAspect="1"/>
          </p:cNvPicPr>
          <p:nvPr/>
        </p:nvPicPr>
        <p:blipFill rotWithShape="1">
          <a:blip r:embed="rId45"/>
          <a:srcRect t="50912"/>
          <a:stretch/>
        </p:blipFill>
        <p:spPr>
          <a:xfrm>
            <a:off x="2090345" y="4695168"/>
            <a:ext cx="670268" cy="22134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A66F4A1-E0DF-F4B8-ACFF-D6BF19AFF9AB}"/>
              </a:ext>
            </a:extLst>
          </p:cNvPr>
          <p:cNvPicPr>
            <a:picLocks noChangeAspect="1"/>
          </p:cNvPicPr>
          <p:nvPr/>
        </p:nvPicPr>
        <p:blipFill rotWithShape="1">
          <a:blip r:embed="rId45"/>
          <a:srcRect t="50912"/>
          <a:stretch/>
        </p:blipFill>
        <p:spPr>
          <a:xfrm>
            <a:off x="3845294" y="4737803"/>
            <a:ext cx="750487" cy="24783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C59410D-3DE6-CA3C-C706-A22F8F43D8D5}"/>
              </a:ext>
            </a:extLst>
          </p:cNvPr>
          <p:cNvPicPr>
            <a:picLocks noChangeAspect="1"/>
          </p:cNvPicPr>
          <p:nvPr/>
        </p:nvPicPr>
        <p:blipFill rotWithShape="1">
          <a:blip r:embed="rId45"/>
          <a:srcRect t="50912"/>
          <a:stretch/>
        </p:blipFill>
        <p:spPr>
          <a:xfrm>
            <a:off x="6433756" y="4010001"/>
            <a:ext cx="519556" cy="17157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709908F-0E80-576B-AE95-9C534EF2FE6C}"/>
              </a:ext>
            </a:extLst>
          </p:cNvPr>
          <p:cNvPicPr>
            <a:picLocks noChangeAspect="1"/>
          </p:cNvPicPr>
          <p:nvPr/>
        </p:nvPicPr>
        <p:blipFill rotWithShape="1">
          <a:blip r:embed="rId45"/>
          <a:srcRect t="50912"/>
          <a:stretch/>
        </p:blipFill>
        <p:spPr>
          <a:xfrm>
            <a:off x="8566073" y="4728597"/>
            <a:ext cx="706413" cy="233277"/>
          </a:xfrm>
          <a:prstGeom prst="rect">
            <a:avLst/>
          </a:prstGeom>
        </p:spPr>
      </p:pic>
      <p:grpSp>
        <p:nvGrpSpPr>
          <p:cNvPr id="69" name="Group">
            <a:extLst>
              <a:ext uri="{FF2B5EF4-FFF2-40B4-BE49-F238E27FC236}">
                <a16:creationId xmlns:a16="http://schemas.microsoft.com/office/drawing/2014/main" id="{08C94C02-D9F3-572A-5ED4-76672ABD8E0A}"/>
              </a:ext>
            </a:extLst>
          </p:cNvPr>
          <p:cNvGrpSpPr/>
          <p:nvPr/>
        </p:nvGrpSpPr>
        <p:grpSpPr>
          <a:xfrm>
            <a:off x="79865" y="3845408"/>
            <a:ext cx="11424047" cy="1821272"/>
            <a:chOff x="0" y="0"/>
            <a:chExt cx="14755742" cy="1275167"/>
          </a:xfrm>
        </p:grpSpPr>
        <p:grpSp>
          <p:nvGrpSpPr>
            <p:cNvPr id="70" name="Group">
              <a:extLst>
                <a:ext uri="{FF2B5EF4-FFF2-40B4-BE49-F238E27FC236}">
                  <a16:creationId xmlns:a16="http://schemas.microsoft.com/office/drawing/2014/main" id="{60B3BD74-0150-4F76-4F36-7D7C900B0053}"/>
                </a:ext>
              </a:extLst>
            </p:cNvPr>
            <p:cNvGrpSpPr/>
            <p:nvPr/>
          </p:nvGrpSpPr>
          <p:grpSpPr>
            <a:xfrm>
              <a:off x="-1" y="0"/>
              <a:ext cx="14755744" cy="1273005"/>
              <a:chOff x="0" y="0"/>
              <a:chExt cx="14755742" cy="1273004"/>
            </a:xfrm>
          </p:grpSpPr>
          <p:sp>
            <p:nvSpPr>
              <p:cNvPr id="73" name="Shape">
                <a:extLst>
                  <a:ext uri="{FF2B5EF4-FFF2-40B4-BE49-F238E27FC236}">
                    <a16:creationId xmlns:a16="http://schemas.microsoft.com/office/drawing/2014/main" id="{C81E7AA2-E553-F7DD-2912-6B2AA8B85D40}"/>
                  </a:ext>
                </a:extLst>
              </p:cNvPr>
              <p:cNvSpPr/>
              <p:nvPr/>
            </p:nvSpPr>
            <p:spPr>
              <a:xfrm>
                <a:off x="3899" y="0"/>
                <a:ext cx="14751844" cy="11001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585"/>
                    </a:moveTo>
                    <a:lnTo>
                      <a:pt x="7093" y="0"/>
                    </a:lnTo>
                    <a:lnTo>
                      <a:pt x="16154" y="225"/>
                    </a:lnTo>
                    <a:lnTo>
                      <a:pt x="21600" y="21600"/>
                    </a:lnTo>
                    <a:lnTo>
                      <a:pt x="0" y="21585"/>
                    </a:lnTo>
                    <a:close/>
                  </a:path>
                </a:pathLst>
              </a:custGeom>
              <a:gradFill flip="none" rotWithShape="1">
                <a:gsLst>
                  <a:gs pos="8581">
                    <a:srgbClr val="66C3EF">
                      <a:alpha val="70253"/>
                    </a:srgbClr>
                  </a:gs>
                  <a:gs pos="63836">
                    <a:srgbClr val="FFFFFF">
                      <a:alpha val="70253"/>
                    </a:srgbClr>
                  </a:gs>
                  <a:gs pos="100000">
                    <a:srgbClr val="66C3EF">
                      <a:alpha val="70253"/>
                    </a:srgbClr>
                  </a:gs>
                </a:gsLst>
                <a:lin ang="4701361" scaled="0"/>
              </a:gradFill>
              <a:ln w="12700" cap="flat">
                <a:solidFill>
                  <a:srgbClr val="E7F4FB">
                    <a:alpha val="70253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774" tIns="50774" rIns="50774" bIns="50774" numCol="1" anchor="ctr">
                <a:noAutofit/>
              </a:bodyPr>
              <a:lstStyle/>
              <a:p>
                <a:pPr defTabSz="456926">
                  <a:defRPr/>
                </a:pPr>
                <a:endParaRPr sz="1998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" name="Rectangle">
                <a:extLst>
                  <a:ext uri="{FF2B5EF4-FFF2-40B4-BE49-F238E27FC236}">
                    <a16:creationId xmlns:a16="http://schemas.microsoft.com/office/drawing/2014/main" id="{BF38E927-1183-6BD9-5225-E90F279C4A57}"/>
                  </a:ext>
                </a:extLst>
              </p:cNvPr>
              <p:cNvSpPr/>
              <p:nvPr/>
            </p:nvSpPr>
            <p:spPr>
              <a:xfrm>
                <a:off x="0" y="1104649"/>
                <a:ext cx="14750007" cy="168356"/>
              </a:xfrm>
              <a:prstGeom prst="rect">
                <a:avLst/>
              </a:prstGeom>
              <a:gradFill flip="none" rotWithShape="1">
                <a:gsLst>
                  <a:gs pos="7902">
                    <a:srgbClr val="66C3EF">
                      <a:alpha val="69932"/>
                    </a:srgbClr>
                  </a:gs>
                  <a:gs pos="63836">
                    <a:srgbClr val="FFFFFF">
                      <a:alpha val="69932"/>
                    </a:srgbClr>
                  </a:gs>
                  <a:gs pos="100000">
                    <a:srgbClr val="66C3EF">
                      <a:alpha val="69932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774" tIns="50774" rIns="50774" bIns="50774" numCol="1" anchor="ctr">
                <a:noAutofit/>
              </a:bodyPr>
              <a:lstStyle/>
              <a:p>
                <a:pPr defTabSz="825004">
                  <a:defRPr sz="3200">
                    <a:solidFill>
                      <a:srgbClr val="FF5D34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3598">
                  <a:solidFill>
                    <a:srgbClr val="FF5D34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sp>
          <p:nvSpPr>
            <p:cNvPr id="71" name="Line">
              <a:extLst>
                <a:ext uri="{FF2B5EF4-FFF2-40B4-BE49-F238E27FC236}">
                  <a16:creationId xmlns:a16="http://schemas.microsoft.com/office/drawing/2014/main" id="{02DC205A-4C3C-DED5-2D6B-C804FBA67445}"/>
                </a:ext>
              </a:extLst>
            </p:cNvPr>
            <p:cNvSpPr/>
            <p:nvPr/>
          </p:nvSpPr>
          <p:spPr>
            <a:xfrm>
              <a:off x="7084" y="1275167"/>
              <a:ext cx="14725212" cy="1"/>
            </a:xfrm>
            <a:prstGeom prst="line">
              <a:avLst/>
            </a:prstGeom>
            <a:noFill/>
            <a:ln w="25400" cap="flat">
              <a:solidFill>
                <a:srgbClr val="54A1C7">
                  <a:alpha val="50000"/>
                </a:srgbClr>
              </a:solidFill>
              <a:prstDash val="solid"/>
              <a:miter lim="400000"/>
            </a:ln>
            <a:effectLst/>
          </p:spPr>
          <p:txBody>
            <a:bodyPr wrap="square" lIns="50774" tIns="50774" rIns="50774" bIns="50774" numCol="1" anchor="ctr">
              <a:noAutofit/>
            </a:bodyPr>
            <a:lstStyle/>
            <a:p>
              <a:pPr defTabSz="456926">
                <a:defRPr/>
              </a:pPr>
              <a:endParaRPr sz="1998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" name="Line">
              <a:extLst>
                <a:ext uri="{FF2B5EF4-FFF2-40B4-BE49-F238E27FC236}">
                  <a16:creationId xmlns:a16="http://schemas.microsoft.com/office/drawing/2014/main" id="{3B414F56-5120-96AB-92DB-D0C76BA9AE69}"/>
                </a:ext>
              </a:extLst>
            </p:cNvPr>
            <p:cNvSpPr/>
            <p:nvPr/>
          </p:nvSpPr>
          <p:spPr>
            <a:xfrm>
              <a:off x="7084" y="1105536"/>
              <a:ext cx="14725212" cy="1"/>
            </a:xfrm>
            <a:prstGeom prst="line">
              <a:avLst/>
            </a:prstGeom>
            <a:noFill/>
            <a:ln w="25400" cap="flat">
              <a:solidFill>
                <a:srgbClr val="ECECFF">
                  <a:alpha val="72854"/>
                </a:srgbClr>
              </a:solidFill>
              <a:prstDash val="solid"/>
              <a:miter lim="400000"/>
            </a:ln>
            <a:effectLst/>
          </p:spPr>
          <p:txBody>
            <a:bodyPr wrap="square" lIns="50774" tIns="50774" rIns="50774" bIns="50774" numCol="1" anchor="ctr">
              <a:noAutofit/>
            </a:bodyPr>
            <a:lstStyle/>
            <a:p>
              <a:pPr defTabSz="456926">
                <a:defRPr/>
              </a:pPr>
              <a:endParaRPr sz="1998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76" name="CuadroTexto 553">
            <a:extLst>
              <a:ext uri="{FF2B5EF4-FFF2-40B4-BE49-F238E27FC236}">
                <a16:creationId xmlns:a16="http://schemas.microsoft.com/office/drawing/2014/main" id="{5B9C3369-D176-1282-A466-3F51EAA2AD7C}"/>
              </a:ext>
            </a:extLst>
          </p:cNvPr>
          <p:cNvSpPr txBox="1"/>
          <p:nvPr/>
        </p:nvSpPr>
        <p:spPr>
          <a:xfrm>
            <a:off x="1174740" y="375858"/>
            <a:ext cx="1027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ptos Display" panose="020B0004020202020204" pitchFamily="34" charset="0"/>
                <a:ea typeface="Lato" charset="0"/>
                <a:cs typeface="Lato" charset="0"/>
              </a:rPr>
              <a:t>Our Capabilities</a:t>
            </a:r>
          </a:p>
        </p:txBody>
      </p:sp>
      <p:cxnSp>
        <p:nvCxnSpPr>
          <p:cNvPr id="80" name="直接连接符 6">
            <a:extLst>
              <a:ext uri="{FF2B5EF4-FFF2-40B4-BE49-F238E27FC236}">
                <a16:creationId xmlns:a16="http://schemas.microsoft.com/office/drawing/2014/main" id="{F813BF80-C780-687D-9776-A3033094E056}"/>
              </a:ext>
            </a:extLst>
          </p:cNvPr>
          <p:cNvCxnSpPr>
            <a:cxnSpLocks/>
          </p:cNvCxnSpPr>
          <p:nvPr/>
        </p:nvCxnSpPr>
        <p:spPr>
          <a:xfrm>
            <a:off x="1174229" y="940509"/>
            <a:ext cx="3421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199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9C206C7-2719-2861-4987-D1B24C6C028F}"/>
              </a:ext>
            </a:extLst>
          </p:cNvPr>
          <p:cNvSpPr txBox="1">
            <a:spLocks/>
          </p:cNvSpPr>
          <p:nvPr/>
        </p:nvSpPr>
        <p:spPr>
          <a:xfrm>
            <a:off x="150812" y="1354490"/>
            <a:ext cx="3049588" cy="7348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/>
              <a:t>Case Study - 1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F14C9A-238B-F889-5305-5374B3913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864" y="1282469"/>
            <a:ext cx="2961748" cy="780046"/>
          </a:xfrm>
          <a:prstGeom prst="rect">
            <a:avLst/>
          </a:prstGeom>
          <a:solidFill>
            <a:srgbClr val="589AD7"/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Banking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B794FD-A444-BFAD-916A-FA0D9EBA0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612" y="1282469"/>
            <a:ext cx="5068888" cy="780047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sz="2400" b="1" dirty="0">
                <a:solidFill>
                  <a:srgbClr val="2F959D"/>
                </a:solidFill>
                <a:latin typeface="Aptos Display" panose="020B0004020202020204" pitchFamily="34" charset="0"/>
              </a:rPr>
              <a:t>  Automation of User Onboarding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2E8F6A-493D-60EB-DF20-8F399AAF5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12" y="1282469"/>
            <a:ext cx="3058052" cy="780047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Aptos Display" panose="020B00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0CBC05-98A6-970F-1E3D-FE386501B14B}"/>
              </a:ext>
            </a:extLst>
          </p:cNvPr>
          <p:cNvSpPr/>
          <p:nvPr/>
        </p:nvSpPr>
        <p:spPr>
          <a:xfrm>
            <a:off x="150812" y="2062516"/>
            <a:ext cx="3058052" cy="46039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1440" rtlCol="0" anchor="t">
            <a:noAutofit/>
          </a:bodyPr>
          <a:lstStyle/>
          <a:p>
            <a:pPr marL="0" lvl="1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 Display" panose="020B0004020202020204" pitchFamily="34" charset="0"/>
              </a:rPr>
              <a:t>Background &amp; Scope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 Display" panose="020B0004020202020204" pitchFamily="34" charset="0"/>
              </a:rPr>
              <a:t> 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Rule based automation of user management across organizational systems based on source HRMS System. 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Active Directory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LAPS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Finacle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E-Learning</a:t>
            </a:r>
          </a:p>
          <a:p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8C250237-B25C-1283-AA9A-6DD56836B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12" y="2094437"/>
            <a:ext cx="8686800" cy="16506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marL="342900" lvl="1" indent="-342900" eaLnBrk="0" hangingPunct="0">
              <a:lnSpc>
                <a:spcPct val="75000"/>
              </a:lnSpc>
              <a:spcBef>
                <a:spcPts val="200"/>
              </a:spcBef>
              <a:spcAft>
                <a:spcPts val="300"/>
              </a:spcAft>
              <a:tabLst>
                <a:tab pos="91440" algn="l"/>
              </a:tabLst>
            </a:pPr>
            <a:r>
              <a:rPr lang="en-US" sz="1600" b="1" dirty="0">
                <a:solidFill>
                  <a:srgbClr val="376092"/>
                </a:solidFill>
                <a:latin typeface="Aptos Display" panose="020B0004020202020204" pitchFamily="34" charset="0"/>
              </a:rPr>
              <a:t>Challenges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High human intervention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Aptos Display" panose="020B0004020202020204" pitchFamily="34" charset="0"/>
            </a:endParaRP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Involvement of Multiple systems  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Mismatch of data in multiple systems</a:t>
            </a:r>
          </a:p>
          <a:p>
            <a:pPr marL="0" lvl="2">
              <a:lnSpc>
                <a:spcPct val="150000"/>
              </a:lnSpc>
              <a:buClr>
                <a:srgbClr val="275791"/>
              </a:buClr>
              <a:tabLst>
                <a:tab pos="91440" algn="l"/>
              </a:tabLst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  <a:cs typeface="Calibri" pitchFamily="34" charset="0"/>
            </a:endParaRP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  <a:cs typeface="Calibri" pitchFamily="34" charset="0"/>
            </a:endParaRP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  <a:cs typeface="Calibr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F9AC73-078C-A8F6-9F67-2B4064B4F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12" y="3745093"/>
            <a:ext cx="4114800" cy="3101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defTabSz="913810">
              <a:lnSpc>
                <a:spcPct val="150000"/>
              </a:lnSpc>
            </a:pPr>
            <a:r>
              <a:rPr lang="en-US" sz="1600" b="1" dirty="0">
                <a:solidFill>
                  <a:srgbClr val="376092"/>
                </a:solidFill>
                <a:latin typeface="Aptos Display" panose="020B0004020202020204" pitchFamily="34" charset="0"/>
              </a:rPr>
              <a:t>Netlink Solution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We developed RPA Solution to automate the creation of a new user with default password, edit the existing users and disabling users in Active Directory.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The developed RPA solution also creates the users in LAPS, Finacle and E- learning Software.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F7977-AF08-CDF6-230F-2C8E8F982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412" y="3745094"/>
            <a:ext cx="3411538" cy="3101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marL="0" lvl="1" indent="-3429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srgbClr val="376092"/>
                </a:solidFill>
                <a:latin typeface="Aptos Display" panose="020B0004020202020204" pitchFamily="34" charset="0"/>
              </a:rPr>
              <a:t>Results</a:t>
            </a: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High ROI due to high volume, disparate systems, multi-step process</a:t>
            </a: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Instantaneous onboarding of new employees</a:t>
            </a: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Increased data integrity</a:t>
            </a:r>
          </a:p>
          <a:p>
            <a:pPr marL="0" lvl="2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tabLst>
                <a:tab pos="91440" algn="l"/>
              </a:tabLst>
              <a:defRPr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  <a:cs typeface="Calibri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39F971-97EC-8FDA-E514-53401218873A}"/>
              </a:ext>
            </a:extLst>
          </p:cNvPr>
          <p:cNvCxnSpPr>
            <a:cxnSpLocks/>
          </p:cNvCxnSpPr>
          <p:nvPr/>
        </p:nvCxnSpPr>
        <p:spPr bwMode="auto">
          <a:xfrm>
            <a:off x="7694612" y="3993094"/>
            <a:ext cx="0" cy="2673343"/>
          </a:xfrm>
          <a:prstGeom prst="line">
            <a:avLst/>
          </a:prstGeom>
          <a:solidFill>
            <a:srgbClr val="FF9903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CuadroTexto 553">
            <a:extLst>
              <a:ext uri="{FF2B5EF4-FFF2-40B4-BE49-F238E27FC236}">
                <a16:creationId xmlns:a16="http://schemas.microsoft.com/office/drawing/2014/main" id="{8EAC45AF-9535-28C9-5206-BE296DE23FD8}"/>
              </a:ext>
            </a:extLst>
          </p:cNvPr>
          <p:cNvSpPr txBox="1"/>
          <p:nvPr/>
        </p:nvSpPr>
        <p:spPr>
          <a:xfrm>
            <a:off x="1174741" y="375858"/>
            <a:ext cx="3340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ptos Display" panose="020B0004020202020204" pitchFamily="34" charset="0"/>
                <a:ea typeface="Lato" charset="0"/>
                <a:cs typeface="Lato" charset="0"/>
              </a:rPr>
              <a:t>Our Capabilities</a:t>
            </a:r>
          </a:p>
        </p:txBody>
      </p:sp>
      <p:cxnSp>
        <p:nvCxnSpPr>
          <p:cNvPr id="17" name="直接连接符 6">
            <a:extLst>
              <a:ext uri="{FF2B5EF4-FFF2-40B4-BE49-F238E27FC236}">
                <a16:creationId xmlns:a16="http://schemas.microsoft.com/office/drawing/2014/main" id="{C8C503C3-744D-EB9C-2786-5DC6E6516201}"/>
              </a:ext>
            </a:extLst>
          </p:cNvPr>
          <p:cNvCxnSpPr>
            <a:cxnSpLocks/>
          </p:cNvCxnSpPr>
          <p:nvPr/>
        </p:nvCxnSpPr>
        <p:spPr>
          <a:xfrm>
            <a:off x="1174229" y="940509"/>
            <a:ext cx="3421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011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553">
            <a:extLst>
              <a:ext uri="{FF2B5EF4-FFF2-40B4-BE49-F238E27FC236}">
                <a16:creationId xmlns:a16="http://schemas.microsoft.com/office/drawing/2014/main" id="{128739A7-7655-4607-DEDA-1CC0E8896DBD}"/>
              </a:ext>
            </a:extLst>
          </p:cNvPr>
          <p:cNvSpPr txBox="1"/>
          <p:nvPr/>
        </p:nvSpPr>
        <p:spPr>
          <a:xfrm>
            <a:off x="1174740" y="375858"/>
            <a:ext cx="1027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ptos Display" panose="020B0004020202020204" pitchFamily="34" charset="0"/>
                <a:ea typeface="Lato" charset="0"/>
                <a:cs typeface="Lato" charset="0"/>
              </a:rPr>
              <a:t>Our Capabilities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EDF2C0-E601-EF0A-BBD4-8402C2C3D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864" y="1301519"/>
            <a:ext cx="2961748" cy="780046"/>
          </a:xfrm>
          <a:prstGeom prst="rect">
            <a:avLst/>
          </a:prstGeom>
          <a:solidFill>
            <a:srgbClr val="589AD7"/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</a:rPr>
              <a:t>Banking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75C2F4-EC36-FA7F-BBD3-F496B0CC1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612" y="1301519"/>
            <a:ext cx="5282151" cy="780047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sz="2400" b="1" dirty="0">
                <a:solidFill>
                  <a:srgbClr val="2F959D"/>
                </a:solidFill>
              </a:rPr>
              <a:t>  3-Way reconciliation of UPI transactions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FE38A-B01A-3C01-0962-A72D870B6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12" y="1301519"/>
            <a:ext cx="3058052" cy="780047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E977C5-1298-3A9E-70DB-0ABB77F7726D}"/>
              </a:ext>
            </a:extLst>
          </p:cNvPr>
          <p:cNvSpPr/>
          <p:nvPr/>
        </p:nvSpPr>
        <p:spPr>
          <a:xfrm>
            <a:off x="150812" y="2081566"/>
            <a:ext cx="3058052" cy="46039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1440" rtlCol="0" anchor="t">
            <a:noAutofit/>
          </a:bodyPr>
          <a:lstStyle/>
          <a:p>
            <a:pPr marL="0" lvl="1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 &amp; Scope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cs typeface="Calibri" pitchFamily="34" charset="0"/>
              </a:rPr>
              <a:t>Automate the reconciliation of UPI transactions between multiple systems.  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cs typeface="Calibri" pitchFamily="34" charset="0"/>
              </a:rPr>
              <a:t>NPCI Portal (Settlements)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cs typeface="Calibri" pitchFamily="34" charset="0"/>
              </a:rPr>
              <a:t>Finacle (Core Banking)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cs typeface="Calibri" pitchFamily="34" charset="0"/>
              </a:rPr>
              <a:t>Switch (ATM Network)</a:t>
            </a:r>
          </a:p>
          <a:p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994847-CEBA-B083-A7FB-2161795ED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12" y="2113487"/>
            <a:ext cx="8686800" cy="16506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marL="342900" lvl="1" indent="-342900" eaLnBrk="0" hangingPunct="0">
              <a:lnSpc>
                <a:spcPct val="75000"/>
              </a:lnSpc>
              <a:spcBef>
                <a:spcPts val="200"/>
              </a:spcBef>
              <a:spcAft>
                <a:spcPts val="300"/>
              </a:spcAft>
              <a:tabLst>
                <a:tab pos="91440" algn="l"/>
              </a:tabLst>
            </a:pPr>
            <a:r>
              <a:rPr lang="en-US" sz="1600" b="1" dirty="0">
                <a:solidFill>
                  <a:srgbClr val="376092"/>
                </a:solidFill>
              </a:rPr>
              <a:t>Challenges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cs typeface="Calibri" pitchFamily="34" charset="0"/>
              </a:rPr>
              <a:t>Multiple Manual steps involved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cs typeface="Calibri" pitchFamily="34" charset="0"/>
              </a:rPr>
              <a:t>Manual download of UPI data from NPCI portal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cs typeface="Calibri" pitchFamily="34" charset="0"/>
              </a:rPr>
              <a:t>Manual extraction of Finacle file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cs typeface="Calibri" pitchFamily="34" charset="0"/>
              </a:rPr>
              <a:t>Manual 3-way reconciliation with switch file by vendor.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endParaRPr lang="en-US" sz="1600" dirty="0">
              <a:solidFill>
                <a:schemeClr val="bg2">
                  <a:lumMod val="25000"/>
                </a:schemeClr>
              </a:solidFill>
              <a:cs typeface="Calibri" pitchFamily="34" charset="0"/>
            </a:endParaRP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FDE64D-0BB4-E792-94B6-7D80D6CA0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12" y="3764143"/>
            <a:ext cx="4114800" cy="3101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defTabSz="913810">
              <a:lnSpc>
                <a:spcPct val="150000"/>
              </a:lnSpc>
            </a:pPr>
            <a:r>
              <a:rPr lang="en-US" sz="1600" b="1" dirty="0">
                <a:solidFill>
                  <a:srgbClr val="376092"/>
                </a:solidFill>
              </a:rPr>
              <a:t>Netlink Solution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cs typeface="Calibri" pitchFamily="34" charset="0"/>
              </a:rPr>
              <a:t>Automation of the reconciliation process 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cs typeface="Calibri" pitchFamily="34" charset="0"/>
              </a:rPr>
              <a:t>Generate consolidated summary sheet, adjustment files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cs typeface="Calibri" pitchFamily="34" charset="0"/>
              </a:rPr>
              <a:t>Generate exception/success report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cs typeface="Calibri" pitchFamily="34" charset="0"/>
              </a:rPr>
              <a:t>Automate upload of data to respective systems.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CBF8D9-9E69-1AC2-7EE6-D7F380CF3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412" y="3764144"/>
            <a:ext cx="3316287" cy="3101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marL="0" lvl="1" indent="-3429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srgbClr val="376092"/>
                </a:solidFill>
              </a:rPr>
              <a:t>Results</a:t>
            </a: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cs typeface="Calibri" pitchFamily="34" charset="0"/>
              </a:rPr>
              <a:t>Completes process automatically by fetching the required files from Finacle, Switch, and NPCI portal</a:t>
            </a: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cs typeface="Calibri" pitchFamily="34" charset="0"/>
              </a:rPr>
              <a:t>Eliminate human error factor</a:t>
            </a: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cs typeface="Calibri" pitchFamily="34" charset="0"/>
              </a:rPr>
              <a:t> Reduces time drastically</a:t>
            </a: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cs typeface="Calibri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DE1AE1-E1DD-5932-DC4B-AC247D8956B9}"/>
              </a:ext>
            </a:extLst>
          </p:cNvPr>
          <p:cNvCxnSpPr>
            <a:cxnSpLocks/>
          </p:cNvCxnSpPr>
          <p:nvPr/>
        </p:nvCxnSpPr>
        <p:spPr bwMode="auto">
          <a:xfrm>
            <a:off x="7694612" y="4012144"/>
            <a:ext cx="0" cy="2445806"/>
          </a:xfrm>
          <a:prstGeom prst="line">
            <a:avLst/>
          </a:prstGeom>
          <a:solidFill>
            <a:srgbClr val="FF9903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itle 2">
            <a:extLst>
              <a:ext uri="{FF2B5EF4-FFF2-40B4-BE49-F238E27FC236}">
                <a16:creationId xmlns:a16="http://schemas.microsoft.com/office/drawing/2014/main" id="{2756F1DD-D560-8EBE-A021-9409C24B7897}"/>
              </a:ext>
            </a:extLst>
          </p:cNvPr>
          <p:cNvSpPr txBox="1">
            <a:spLocks/>
          </p:cNvSpPr>
          <p:nvPr/>
        </p:nvSpPr>
        <p:spPr>
          <a:xfrm>
            <a:off x="150812" y="1378682"/>
            <a:ext cx="2907240" cy="7348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/>
              <a:t>Case Study - 2</a:t>
            </a:r>
          </a:p>
        </p:txBody>
      </p:sp>
      <p:cxnSp>
        <p:nvCxnSpPr>
          <p:cNvPr id="16" name="直接连接符 6">
            <a:extLst>
              <a:ext uri="{FF2B5EF4-FFF2-40B4-BE49-F238E27FC236}">
                <a16:creationId xmlns:a16="http://schemas.microsoft.com/office/drawing/2014/main" id="{B5BDEC7E-867C-888E-51F5-8844D6395096}"/>
              </a:ext>
            </a:extLst>
          </p:cNvPr>
          <p:cNvCxnSpPr>
            <a:cxnSpLocks/>
          </p:cNvCxnSpPr>
          <p:nvPr/>
        </p:nvCxnSpPr>
        <p:spPr>
          <a:xfrm>
            <a:off x="1174229" y="940509"/>
            <a:ext cx="3421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379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553">
            <a:extLst>
              <a:ext uri="{FF2B5EF4-FFF2-40B4-BE49-F238E27FC236}">
                <a16:creationId xmlns:a16="http://schemas.microsoft.com/office/drawing/2014/main" id="{6506E6C2-8509-3EF0-8635-0C67ED737C62}"/>
              </a:ext>
            </a:extLst>
          </p:cNvPr>
          <p:cNvSpPr txBox="1"/>
          <p:nvPr/>
        </p:nvSpPr>
        <p:spPr>
          <a:xfrm>
            <a:off x="1174740" y="375858"/>
            <a:ext cx="1027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ptos Display" panose="020B0004020202020204" pitchFamily="34" charset="0"/>
                <a:ea typeface="Lato" charset="0"/>
                <a:cs typeface="Lato" charset="0"/>
              </a:rPr>
              <a:t>Our Capabilities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89DA86-36B0-F054-0C6F-7E47CB5BD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864" y="1093032"/>
            <a:ext cx="2961748" cy="780046"/>
          </a:xfrm>
          <a:prstGeom prst="rect">
            <a:avLst/>
          </a:prstGeom>
          <a:solidFill>
            <a:srgbClr val="589AD7"/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Banking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F6DAE1-5E0B-246B-881D-B14D80BCE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612" y="1093032"/>
            <a:ext cx="5030788" cy="780047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sz="2400" b="1" dirty="0">
                <a:solidFill>
                  <a:srgbClr val="2F959D"/>
                </a:solidFill>
                <a:latin typeface="Aptos Display" panose="020B0004020202020204" pitchFamily="34" charset="0"/>
              </a:rPr>
              <a:t>  Helpdesk EOD and BOD</a:t>
            </a:r>
          </a:p>
          <a:p>
            <a:pPr>
              <a:defRPr/>
            </a:pPr>
            <a:r>
              <a:rPr lang="en-US" sz="2400" b="1" dirty="0">
                <a:solidFill>
                  <a:srgbClr val="2F959D"/>
                </a:solidFill>
                <a:latin typeface="Aptos Display" panose="020B0004020202020204" pitchFamily="34" charset="0"/>
              </a:rPr>
              <a:t> Process Automation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FB5EDE-BAA2-32DF-83EE-81D7DE29D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12" y="1093032"/>
            <a:ext cx="3058052" cy="780047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ptos Display" panose="020B00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9EECE4-5102-C686-99F3-096E7DF53DD4}"/>
              </a:ext>
            </a:extLst>
          </p:cNvPr>
          <p:cNvSpPr/>
          <p:nvPr/>
        </p:nvSpPr>
        <p:spPr>
          <a:xfrm>
            <a:off x="150812" y="1873079"/>
            <a:ext cx="3058052" cy="46039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1440" rtlCol="0" anchor="t">
            <a:noAutofit/>
          </a:bodyPr>
          <a:lstStyle/>
          <a:p>
            <a:pPr marL="0" lvl="1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 Display" panose="020B0004020202020204" pitchFamily="34" charset="0"/>
              </a:rPr>
              <a:t>Background &amp; Scope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 Display" panose="020B0004020202020204" pitchFamily="34" charset="0"/>
              </a:rPr>
              <a:t> 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Automate the help desk end-of-day and start-of-day process. 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Multiple sources of data</a:t>
            </a:r>
          </a:p>
          <a:p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D9141-08DA-6CEB-7D32-85A0213A6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12" y="1905000"/>
            <a:ext cx="8101551" cy="16506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marL="342900" lvl="1" indent="-342900" eaLnBrk="0" hangingPunct="0">
              <a:lnSpc>
                <a:spcPct val="75000"/>
              </a:lnSpc>
              <a:spcBef>
                <a:spcPts val="200"/>
              </a:spcBef>
              <a:spcAft>
                <a:spcPts val="300"/>
              </a:spcAft>
              <a:tabLst>
                <a:tab pos="91440" algn="l"/>
              </a:tabLst>
            </a:pPr>
            <a:r>
              <a:rPr lang="en-US" sz="1600" b="1" dirty="0">
                <a:solidFill>
                  <a:srgbClr val="376092"/>
                </a:solidFill>
                <a:latin typeface="Aptos Display" panose="020B0004020202020204" pitchFamily="34" charset="0"/>
              </a:rPr>
              <a:t>Challenges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Multiple sources of data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Teams support and monitor the EOD and BOD processes which needs to be completed on every business day before the branches open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Report extraction from Finacle and mailing to respective stakeholders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  <a:cs typeface="Calibri" pitchFamily="34" charset="0"/>
            </a:endParaRP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  <a:cs typeface="Calibr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762A8A-98AA-7E5C-A762-95AE5CC92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1212" y="3555656"/>
            <a:ext cx="4343400" cy="3101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defTabSz="913810">
              <a:lnSpc>
                <a:spcPct val="150000"/>
              </a:lnSpc>
            </a:pPr>
            <a:r>
              <a:rPr lang="en-US" sz="1600" b="1" dirty="0">
                <a:solidFill>
                  <a:srgbClr val="376092"/>
                </a:solidFill>
                <a:latin typeface="Aptos Display" panose="020B0004020202020204" pitchFamily="34" charset="0"/>
              </a:rPr>
              <a:t>Netlink Solution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Automate helpdesk EOD and BOD processes 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11 sub-processes to be integrated and automated, including:</a:t>
            </a:r>
          </a:p>
          <a:p>
            <a:pPr marL="742950" lvl="3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Pre &amp; post backup</a:t>
            </a:r>
          </a:p>
          <a:p>
            <a:pPr marL="742950" lvl="3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Business day update</a:t>
            </a:r>
          </a:p>
          <a:p>
            <a:pPr marL="742950" lvl="3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Report extraction</a:t>
            </a:r>
          </a:p>
          <a:p>
            <a:pPr marL="742950" lvl="3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Term deposit provisioning</a:t>
            </a:r>
          </a:p>
          <a:p>
            <a:pPr marL="742950" lvl="3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Ledger folio changes.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  <a:cs typeface="Calibr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D2CA61-7AD5-C511-960C-DDBC766EB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412" y="3555657"/>
            <a:ext cx="3453351" cy="3101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marL="0" lvl="1" indent="-3429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srgbClr val="376092"/>
                </a:solidFill>
                <a:latin typeface="Aptos Display" panose="020B0004020202020204" pitchFamily="34" charset="0"/>
              </a:rPr>
              <a:t>Proposed Results</a:t>
            </a: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On time completion of EOD and BOD processes</a:t>
            </a: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Automated reports mailed to stakeholders</a:t>
            </a: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Reduced time for multiple processes</a:t>
            </a: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Aptos Display" panose="020B0004020202020204" pitchFamily="34" charset="0"/>
              <a:cs typeface="Calibri" pitchFamily="34" charset="0"/>
            </a:endParaRPr>
          </a:p>
          <a:p>
            <a:pPr marL="285750" lvl="2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ptos Display" panose="020B0004020202020204" pitchFamily="34" charset="0"/>
              <a:cs typeface="Calibri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AFF429-041C-4863-72CA-FF15B98F5744}"/>
              </a:ext>
            </a:extLst>
          </p:cNvPr>
          <p:cNvCxnSpPr>
            <a:cxnSpLocks/>
          </p:cNvCxnSpPr>
          <p:nvPr/>
        </p:nvCxnSpPr>
        <p:spPr bwMode="auto">
          <a:xfrm>
            <a:off x="7694612" y="3803657"/>
            <a:ext cx="0" cy="2673343"/>
          </a:xfrm>
          <a:prstGeom prst="line">
            <a:avLst/>
          </a:prstGeom>
          <a:solidFill>
            <a:srgbClr val="FF9903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itle 2">
            <a:extLst>
              <a:ext uri="{FF2B5EF4-FFF2-40B4-BE49-F238E27FC236}">
                <a16:creationId xmlns:a16="http://schemas.microsoft.com/office/drawing/2014/main" id="{0F4F0FE0-2231-640F-E452-E2840F2FD8FC}"/>
              </a:ext>
            </a:extLst>
          </p:cNvPr>
          <p:cNvSpPr txBox="1">
            <a:spLocks/>
          </p:cNvSpPr>
          <p:nvPr/>
        </p:nvSpPr>
        <p:spPr>
          <a:xfrm>
            <a:off x="150812" y="1138274"/>
            <a:ext cx="3208483" cy="7348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/>
              <a:t>Case Study - 3</a:t>
            </a:r>
          </a:p>
        </p:txBody>
      </p:sp>
      <p:cxnSp>
        <p:nvCxnSpPr>
          <p:cNvPr id="17" name="直接连接符 6">
            <a:extLst>
              <a:ext uri="{FF2B5EF4-FFF2-40B4-BE49-F238E27FC236}">
                <a16:creationId xmlns:a16="http://schemas.microsoft.com/office/drawing/2014/main" id="{1D2A7FA4-AABB-0E6F-E71B-BFDBB1049B48}"/>
              </a:ext>
            </a:extLst>
          </p:cNvPr>
          <p:cNvCxnSpPr>
            <a:cxnSpLocks/>
          </p:cNvCxnSpPr>
          <p:nvPr/>
        </p:nvCxnSpPr>
        <p:spPr>
          <a:xfrm>
            <a:off x="1174229" y="940509"/>
            <a:ext cx="3421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379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553">
            <a:extLst>
              <a:ext uri="{FF2B5EF4-FFF2-40B4-BE49-F238E27FC236}">
                <a16:creationId xmlns:a16="http://schemas.microsoft.com/office/drawing/2014/main" id="{5243DBAE-C8C8-726F-B0C1-F084FC29ED46}"/>
              </a:ext>
            </a:extLst>
          </p:cNvPr>
          <p:cNvSpPr txBox="1"/>
          <p:nvPr/>
        </p:nvSpPr>
        <p:spPr>
          <a:xfrm>
            <a:off x="1174740" y="375858"/>
            <a:ext cx="1027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ptos Display" panose="020B0004020202020204" pitchFamily="34" charset="0"/>
                <a:ea typeface="Lato" charset="0"/>
                <a:cs typeface="Lato" charset="0"/>
              </a:rPr>
              <a:t>Our Capabilities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75A649-A43B-5C6A-DD37-117E06D0A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1353306"/>
            <a:ext cx="2971800" cy="780046"/>
          </a:xfrm>
          <a:prstGeom prst="rect">
            <a:avLst/>
          </a:prstGeom>
          <a:solidFill>
            <a:srgbClr val="589AD7"/>
          </a:solidFill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75000"/>
              </a:lnSpc>
            </a:pPr>
            <a:r>
              <a:rPr lang="en-US" sz="2800" b="1" dirty="0">
                <a:solidFill>
                  <a:schemeClr val="bg1"/>
                </a:solidFill>
                <a:latin typeface="Aptos Display" panose="020B0004020202020204" pitchFamily="34" charset="0"/>
              </a:rPr>
              <a:t>Manufacturing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480EF0-ECF8-4EAB-ECE2-0B7AF1B2A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1353307"/>
            <a:ext cx="5048250" cy="780047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75000"/>
              </a:lnSpc>
              <a:defRPr/>
            </a:pPr>
            <a:r>
              <a:rPr lang="en-US" sz="2800" b="1" dirty="0">
                <a:solidFill>
                  <a:srgbClr val="2F959D"/>
                </a:solidFill>
                <a:latin typeface="Aptos Display" panose="020B0004020202020204" pitchFamily="34" charset="0"/>
              </a:rPr>
              <a:t>  Operational Data Store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5F14D8-5DA4-5A32-CF4D-8D33800056DC}"/>
              </a:ext>
            </a:extLst>
          </p:cNvPr>
          <p:cNvSpPr/>
          <p:nvPr/>
        </p:nvSpPr>
        <p:spPr>
          <a:xfrm>
            <a:off x="152400" y="2133354"/>
            <a:ext cx="3058052" cy="46365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91440" rtlCol="0" anchor="t">
            <a:noAutofit/>
          </a:bodyPr>
          <a:lstStyle/>
          <a:p>
            <a:pPr marL="0" lvl="1" algn="just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IN" sz="1600" b="1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</a:rPr>
              <a:t>Background &amp; Scope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</a:rPr>
              <a:t> 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To collate data from different system and store it in a single Data Store. 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Daily data loading.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Error Handling.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Scalability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Aptos Display" panose="020B0004020202020204" pitchFamily="34" charset="0"/>
              <a:cs typeface="Calibri" pitchFamily="34" charset="0"/>
            </a:endParaRP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Aptos Display" panose="020B0004020202020204" pitchFamily="34" charset="0"/>
              <a:cs typeface="Calibri" pitchFamily="34" charset="0"/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904953AA-33EE-B40C-20E9-7543B806B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165275"/>
            <a:ext cx="8686800" cy="13875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marL="342900" lvl="1" indent="-342900" eaLnBrk="0" hangingPunct="0">
              <a:lnSpc>
                <a:spcPct val="75000"/>
              </a:lnSpc>
              <a:spcBef>
                <a:spcPts val="200"/>
              </a:spcBef>
              <a:spcAft>
                <a:spcPts val="300"/>
              </a:spcAft>
              <a:tabLst>
                <a:tab pos="91440" algn="l"/>
              </a:tabLst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</a:rPr>
              <a:t>Challenges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Data needed to be collected from different systems for any plant floor reporting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Involved manual calculations and prone to errors and lack of visibility.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Full time resources were involved in preparing these reports.</a:t>
            </a:r>
          </a:p>
          <a:p>
            <a:pPr marL="285750" lvl="2" indent="-285750">
              <a:lnSpc>
                <a:spcPct val="150000"/>
              </a:lnSpc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Aptos Display" panose="020B0004020202020204" pitchFamily="34" charset="0"/>
              <a:cs typeface="Calibr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A0B438-C964-63A5-3D62-863061B5F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613074"/>
            <a:ext cx="4800600" cy="32330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defTabSz="913810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</a:rPr>
              <a:t>Netlink Solution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Developed multiple RPA processes to extract the required data sets from different systems (SAP, QAD, Tooling, Production Count, etc.)</a:t>
            </a:r>
          </a:p>
          <a:p>
            <a:pPr marL="285750" lvl="2" indent="-28575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 Flexible data loading frequencies.</a:t>
            </a:r>
          </a:p>
          <a:p>
            <a:pPr marL="285750" lvl="2" indent="-285750">
              <a:spcBef>
                <a:spcPts val="200"/>
              </a:spcBef>
              <a:spcAft>
                <a:spcPts val="2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Aptos Display" panose="020B0004020202020204" pitchFamily="34" charset="0"/>
              <a:cs typeface="Calibr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3CF672-8176-185A-CF61-469A37198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3613075"/>
            <a:ext cx="2689762" cy="32330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/>
          <a:lstStyle/>
          <a:p>
            <a:pPr marL="0" lvl="1" indent="-342900">
              <a:spcBef>
                <a:spcPts val="300"/>
              </a:spcBef>
              <a:spcAft>
                <a:spcPts val="300"/>
              </a:spcAft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</a:rPr>
              <a:t>Results </a:t>
            </a:r>
          </a:p>
          <a:p>
            <a:pPr marL="285750" lvl="2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High ROI in terms of saved man hours</a:t>
            </a:r>
          </a:p>
          <a:p>
            <a:pPr marL="285750" lvl="2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ptos Display" panose="020B0004020202020204" pitchFamily="34" charset="0"/>
                <a:cs typeface="Calibri" pitchFamily="34" charset="0"/>
              </a:rPr>
              <a:t>Increased visibility.</a:t>
            </a:r>
          </a:p>
          <a:p>
            <a:pPr marL="285750" lvl="2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rgbClr val="275791"/>
              </a:buClr>
              <a:buFont typeface="Wingdings" pitchFamily="2" charset="2"/>
              <a:buChar char="§"/>
              <a:tabLst>
                <a:tab pos="91440" algn="l"/>
              </a:tabLst>
              <a:defRPr/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Aptos Display" panose="020B0004020202020204" pitchFamily="34" charset="0"/>
              <a:cs typeface="Calibri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B5BE2-BD0D-0693-2279-F426D2AD2F4D}"/>
              </a:ext>
            </a:extLst>
          </p:cNvPr>
          <p:cNvCxnSpPr>
            <a:cxnSpLocks/>
          </p:cNvCxnSpPr>
          <p:nvPr/>
        </p:nvCxnSpPr>
        <p:spPr bwMode="auto">
          <a:xfrm>
            <a:off x="8534400" y="3536875"/>
            <a:ext cx="0" cy="2940125"/>
          </a:xfrm>
          <a:prstGeom prst="line">
            <a:avLst/>
          </a:prstGeom>
          <a:solidFill>
            <a:srgbClr val="FF9903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12185C9-891E-9D04-4E14-8418A0F00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53307"/>
            <a:ext cx="3058052" cy="780047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ptos Display" panose="020B0004020202020204" pitchFamily="34" charset="0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2C1EB863-15DF-1B3A-76F9-29FF8CE16521}"/>
              </a:ext>
            </a:extLst>
          </p:cNvPr>
          <p:cNvSpPr txBox="1">
            <a:spLocks/>
          </p:cNvSpPr>
          <p:nvPr/>
        </p:nvSpPr>
        <p:spPr>
          <a:xfrm>
            <a:off x="152400" y="1424666"/>
            <a:ext cx="10515600" cy="7348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/>
              <a:t>Case Study - 4</a:t>
            </a:r>
          </a:p>
        </p:txBody>
      </p:sp>
      <p:cxnSp>
        <p:nvCxnSpPr>
          <p:cNvPr id="17" name="直接连接符 6">
            <a:extLst>
              <a:ext uri="{FF2B5EF4-FFF2-40B4-BE49-F238E27FC236}">
                <a16:creationId xmlns:a16="http://schemas.microsoft.com/office/drawing/2014/main" id="{B2912099-41EA-B079-5E6A-132F175C1075}"/>
              </a:ext>
            </a:extLst>
          </p:cNvPr>
          <p:cNvCxnSpPr>
            <a:cxnSpLocks/>
          </p:cNvCxnSpPr>
          <p:nvPr/>
        </p:nvCxnSpPr>
        <p:spPr>
          <a:xfrm>
            <a:off x="1174229" y="940509"/>
            <a:ext cx="3421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563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553">
            <a:extLst>
              <a:ext uri="{FF2B5EF4-FFF2-40B4-BE49-F238E27FC236}">
                <a16:creationId xmlns:a16="http://schemas.microsoft.com/office/drawing/2014/main" id="{F0D44CDA-D9D9-AC45-2893-BD7F9637FC92}"/>
              </a:ext>
            </a:extLst>
          </p:cNvPr>
          <p:cNvSpPr txBox="1"/>
          <p:nvPr/>
        </p:nvSpPr>
        <p:spPr>
          <a:xfrm>
            <a:off x="1174740" y="375858"/>
            <a:ext cx="1027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Resource Loading &amp; Costing </a:t>
            </a:r>
            <a:endParaRPr lang="en-US" sz="3600" b="1" dirty="0">
              <a:latin typeface="Aptos Display" panose="020B0004020202020204" pitchFamily="34" charset="0"/>
              <a:ea typeface="Lato" charset="0"/>
              <a:cs typeface="Lato" charset="0"/>
            </a:endParaRPr>
          </a:p>
        </p:txBody>
      </p:sp>
      <p:cxnSp>
        <p:nvCxnSpPr>
          <p:cNvPr id="3" name="直接连接符 6">
            <a:extLst>
              <a:ext uri="{FF2B5EF4-FFF2-40B4-BE49-F238E27FC236}">
                <a16:creationId xmlns:a16="http://schemas.microsoft.com/office/drawing/2014/main" id="{B3DEE379-D72F-3C09-B62E-B857FE60B622}"/>
              </a:ext>
            </a:extLst>
          </p:cNvPr>
          <p:cNvCxnSpPr>
            <a:cxnSpLocks/>
          </p:cNvCxnSpPr>
          <p:nvPr/>
        </p:nvCxnSpPr>
        <p:spPr>
          <a:xfrm>
            <a:off x="1216511" y="1022189"/>
            <a:ext cx="5759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CACF1CA-558E-C65B-213E-493BE635A676}"/>
              </a:ext>
            </a:extLst>
          </p:cNvPr>
          <p:cNvSpPr/>
          <p:nvPr/>
        </p:nvSpPr>
        <p:spPr>
          <a:xfrm>
            <a:off x="1090912" y="1024860"/>
            <a:ext cx="10361851" cy="1600426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pPr lvl="0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Aptos Display" panose="020B0004020202020204" pitchFamily="34" charset="0"/>
                <a:cs typeface="+mn-ea"/>
                <a:sym typeface="+mn-lt"/>
              </a:rPr>
              <a:t>To estimate the resources and cost required for the RPA Technical Architecture Program, we'll focus on several key aspects:</a:t>
            </a:r>
          </a:p>
          <a:p>
            <a:pPr lvl="0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Aptos Display" panose="020B0004020202020204" pitchFamily="34" charset="0"/>
                <a:cs typeface="+mn-ea"/>
                <a:sym typeface="+mn-lt"/>
              </a:rPr>
              <a:t>•	Resource Roles and Responsibilities</a:t>
            </a:r>
          </a:p>
          <a:p>
            <a:pPr lvl="0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Aptos Display" panose="020B0004020202020204" pitchFamily="34" charset="0"/>
                <a:cs typeface="+mn-ea"/>
                <a:sym typeface="+mn-lt"/>
              </a:rPr>
              <a:t>•	Key Roles and Estimated Effort </a:t>
            </a:r>
          </a:p>
          <a:p>
            <a:pPr lvl="0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Aptos Display" panose="020B0004020202020204" pitchFamily="34" charset="0"/>
                <a:cs typeface="+mn-ea"/>
                <a:sym typeface="+mn-lt"/>
              </a:rPr>
              <a:t>•	Resource Loading (Full-Time Equivalent - FTE)</a:t>
            </a:r>
          </a:p>
          <a:p>
            <a:pPr lvl="0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Aptos Display" panose="020B0004020202020204" pitchFamily="34" charset="0"/>
                <a:cs typeface="+mn-ea"/>
                <a:sym typeface="+mn-lt"/>
              </a:rPr>
              <a:t>•	Cost Estimation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64AC690-411C-5B8A-ACC4-EB7FED32D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209229"/>
              </p:ext>
            </p:extLst>
          </p:nvPr>
        </p:nvGraphicFramePr>
        <p:xfrm>
          <a:off x="1216511" y="2684757"/>
          <a:ext cx="9728579" cy="37973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60264">
                  <a:extLst>
                    <a:ext uri="{9D8B030D-6E8A-4147-A177-3AD203B41FA5}">
                      <a16:colId xmlns:a16="http://schemas.microsoft.com/office/drawing/2014/main" val="67311947"/>
                    </a:ext>
                  </a:extLst>
                </a:gridCol>
                <a:gridCol w="6868315">
                  <a:extLst>
                    <a:ext uri="{9D8B030D-6E8A-4147-A177-3AD203B41FA5}">
                      <a16:colId xmlns:a16="http://schemas.microsoft.com/office/drawing/2014/main" val="1015163023"/>
                    </a:ext>
                  </a:extLst>
                </a:gridCol>
              </a:tblGrid>
              <a:tr h="2250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ptos Display" panose="020B0004020202020204" pitchFamily="34" charset="0"/>
                        </a:rPr>
                        <a:t>Role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ptos Display" panose="020B0004020202020204" pitchFamily="34" charset="0"/>
                        </a:rPr>
                        <a:t>Responsibilities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4622130"/>
                  </a:ext>
                </a:extLst>
              </a:tr>
              <a:tr h="7009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Aptos Display" panose="020B0004020202020204" pitchFamily="34" charset="0"/>
                        </a:rPr>
                        <a:t>RPA Architect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ptos Display" panose="020B0004020202020204" pitchFamily="34" charset="0"/>
                        </a:rPr>
                        <a:t>Define RPA architecture, technology stack, and infrastructure. Collaborate with stakeholders to ensure alignment with goals.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2357167"/>
                  </a:ext>
                </a:extLst>
              </a:tr>
              <a:tr h="7009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ptos Display" panose="020B0004020202020204" pitchFamily="34" charset="0"/>
                        </a:rPr>
                        <a:t>RPA Developer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Aptos Display" panose="020B0004020202020204" pitchFamily="34" charset="0"/>
                        </a:rPr>
                        <a:t>Develop automation workflows, configure Orchestrator, and implement best practices for automation development.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3445889"/>
                  </a:ext>
                </a:extLst>
              </a:tr>
              <a:tr h="5278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ptos Display" panose="020B0004020202020204" pitchFamily="34" charset="0"/>
                        </a:rPr>
                        <a:t>Business Analyst (BA)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ptos Display" panose="020B0004020202020204" pitchFamily="34" charset="0"/>
                        </a:rPr>
                        <a:t>Collaborate with business teams to gather requirements, prioritize processes for automation, and validate outcomes.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4892193"/>
                  </a:ext>
                </a:extLst>
              </a:tr>
              <a:tr h="5278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ptos Display" panose="020B0004020202020204" pitchFamily="34" charset="0"/>
                        </a:rPr>
                        <a:t>QA Engineer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Aptos Display" panose="020B0004020202020204" pitchFamily="34" charset="0"/>
                        </a:rPr>
                        <a:t>Conduct unit testing, integration testing, and user acceptance testing (UAT) for RPA workflows.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4350796"/>
                  </a:ext>
                </a:extLst>
              </a:tr>
              <a:tr h="5278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  <a:latin typeface="Aptos Display" panose="020B0004020202020204" pitchFamily="34" charset="0"/>
                        </a:rPr>
                        <a:t>Project Manager (PM)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Aptos Display" panose="020B0004020202020204" pitchFamily="34" charset="0"/>
                        </a:rPr>
                        <a:t>Manage timelines, resource allocation, risk mitigation, and coordination between stakeholders.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3221398"/>
                  </a:ext>
                </a:extLst>
              </a:tr>
              <a:tr h="5278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Aptos Display" panose="020B0004020202020204" pitchFamily="34" charset="0"/>
                        </a:rPr>
                        <a:t>Infrastructure Engineer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  <a:latin typeface="Aptos Display" panose="020B0004020202020204" pitchFamily="34" charset="0"/>
                        </a:rPr>
                        <a:t>Manage RPA infrastructure, including UiPath Orchestrator, licenses, servers, and databases.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1939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0105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6">
            <a:extLst>
              <a:ext uri="{FF2B5EF4-FFF2-40B4-BE49-F238E27FC236}">
                <a16:creationId xmlns:a16="http://schemas.microsoft.com/office/drawing/2014/main" id="{493046DC-3AF9-8072-058C-2B0147A2EE0C}"/>
              </a:ext>
            </a:extLst>
          </p:cNvPr>
          <p:cNvCxnSpPr>
            <a:cxnSpLocks/>
          </p:cNvCxnSpPr>
          <p:nvPr/>
        </p:nvCxnSpPr>
        <p:spPr>
          <a:xfrm>
            <a:off x="1216511" y="1022189"/>
            <a:ext cx="5759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553">
            <a:extLst>
              <a:ext uri="{FF2B5EF4-FFF2-40B4-BE49-F238E27FC236}">
                <a16:creationId xmlns:a16="http://schemas.microsoft.com/office/drawing/2014/main" id="{B4F241C3-D66E-262F-6E2C-1A448AB218C2}"/>
              </a:ext>
            </a:extLst>
          </p:cNvPr>
          <p:cNvSpPr txBox="1"/>
          <p:nvPr/>
        </p:nvSpPr>
        <p:spPr>
          <a:xfrm>
            <a:off x="1216511" y="375858"/>
            <a:ext cx="1027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Resource Loading &amp; Costing </a:t>
            </a:r>
            <a:endParaRPr lang="en-US" sz="3600" b="1" dirty="0">
              <a:latin typeface="Aptos Display" panose="020B0004020202020204" pitchFamily="34" charset="0"/>
              <a:ea typeface="Lato" charset="0"/>
              <a:cs typeface="Lato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FA519-9AA6-7A8E-F23F-4F9D2086A0D1}"/>
              </a:ext>
            </a:extLst>
          </p:cNvPr>
          <p:cNvSpPr txBox="1"/>
          <p:nvPr/>
        </p:nvSpPr>
        <p:spPr>
          <a:xfrm>
            <a:off x="103909" y="1299188"/>
            <a:ext cx="5479474" cy="442674"/>
          </a:xfrm>
          <a:prstGeom prst="roundRect">
            <a:avLst/>
          </a:prstGeom>
          <a:noFill/>
          <a:ln w="25400">
            <a:solidFill>
              <a:srgbClr val="2F5597"/>
            </a:solidFill>
            <a:prstDash val="solid"/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B5E6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Biome" panose="020B0503030204020804" pitchFamily="34" charset="0"/>
              </a:rPr>
              <a:t>Resource Loading (Full-Time Equivalent - FTE)</a:t>
            </a:r>
            <a:endParaRPr lang="en-US" dirty="0">
              <a:solidFill>
                <a:srgbClr val="00B5E6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Biome" panose="020B05030302040208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F63BB3-6A28-4F26-664F-2AD814E2B680}"/>
              </a:ext>
            </a:extLst>
          </p:cNvPr>
          <p:cNvSpPr txBox="1"/>
          <p:nvPr/>
        </p:nvSpPr>
        <p:spPr>
          <a:xfrm>
            <a:off x="6608618" y="1266385"/>
            <a:ext cx="2216727" cy="442674"/>
          </a:xfrm>
          <a:prstGeom prst="roundRect">
            <a:avLst/>
          </a:prstGeom>
          <a:noFill/>
          <a:ln w="25400">
            <a:solidFill>
              <a:schemeClr val="accent1">
                <a:lumMod val="75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00B5E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Cost Estimation</a:t>
            </a:r>
            <a:endParaRPr lang="en-US" dirty="0">
              <a:solidFill>
                <a:srgbClr val="00B5E6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12CFF3E-E29F-A2E4-8999-CDDF0D2C3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308356"/>
              </p:ext>
            </p:extLst>
          </p:nvPr>
        </p:nvGraphicFramePr>
        <p:xfrm>
          <a:off x="6608618" y="1879914"/>
          <a:ext cx="4844145" cy="46981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1963">
                  <a:extLst>
                    <a:ext uri="{9D8B030D-6E8A-4147-A177-3AD203B41FA5}">
                      <a16:colId xmlns:a16="http://schemas.microsoft.com/office/drawing/2014/main" val="687932265"/>
                    </a:ext>
                  </a:extLst>
                </a:gridCol>
                <a:gridCol w="2852182">
                  <a:extLst>
                    <a:ext uri="{9D8B030D-6E8A-4147-A177-3AD203B41FA5}">
                      <a16:colId xmlns:a16="http://schemas.microsoft.com/office/drawing/2014/main" val="3525289589"/>
                    </a:ext>
                  </a:extLst>
                </a:gridCol>
              </a:tblGrid>
              <a:tr h="6711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ptos Display" panose="020B0004020202020204" pitchFamily="34" charset="0"/>
                        </a:rPr>
                        <a:t>Role</a:t>
                      </a:r>
                      <a:endParaRPr lang="en-US" sz="180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ptos Display" panose="020B0004020202020204" pitchFamily="34" charset="0"/>
                        </a:rPr>
                        <a:t>Total Cost (AED)</a:t>
                      </a:r>
                      <a:endParaRPr lang="en-US" sz="180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9098686"/>
                  </a:ext>
                </a:extLst>
              </a:tr>
              <a:tr h="6711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ptos Display" panose="020B0004020202020204" pitchFamily="34" charset="0"/>
                        </a:rPr>
                        <a:t>RPA Architect</a:t>
                      </a:r>
                      <a:endParaRPr lang="en-US" sz="180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ptos Display" panose="020B0004020202020204" pitchFamily="34" charset="0"/>
                        </a:rPr>
                        <a:t> </a:t>
                      </a:r>
                      <a:endParaRPr lang="en-US" sz="180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1928118"/>
                  </a:ext>
                </a:extLst>
              </a:tr>
              <a:tr h="6711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ptos Display" panose="020B0004020202020204" pitchFamily="34" charset="0"/>
                        </a:rPr>
                        <a:t>Senior RPA Developer (2)</a:t>
                      </a:r>
                      <a:endParaRPr lang="en-US" sz="180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ptos Display" panose="020B0004020202020204" pitchFamily="34" charset="0"/>
                        </a:rPr>
                        <a:t> </a:t>
                      </a:r>
                      <a:endParaRPr lang="en-US" sz="180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1002142"/>
                  </a:ext>
                </a:extLst>
              </a:tr>
              <a:tr h="6711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ptos Display" panose="020B0004020202020204" pitchFamily="34" charset="0"/>
                        </a:rPr>
                        <a:t>Business Analyst</a:t>
                      </a:r>
                      <a:endParaRPr lang="en-US" sz="180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ptos Display" panose="020B0004020202020204" pitchFamily="34" charset="0"/>
                        </a:rPr>
                        <a:t> </a:t>
                      </a:r>
                      <a:endParaRPr lang="en-US" sz="180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8361328"/>
                  </a:ext>
                </a:extLst>
              </a:tr>
              <a:tr h="6711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ptos Display" panose="020B0004020202020204" pitchFamily="34" charset="0"/>
                        </a:rPr>
                        <a:t>QA Engineer</a:t>
                      </a:r>
                      <a:endParaRPr lang="en-US" sz="180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ptos Display" panose="020B000402020202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0076578"/>
                  </a:ext>
                </a:extLst>
              </a:tr>
              <a:tr h="6711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ptos Display" panose="020B0004020202020204" pitchFamily="34" charset="0"/>
                        </a:rPr>
                        <a:t>Project Manager</a:t>
                      </a:r>
                      <a:endParaRPr lang="en-US" sz="180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ptos Display" panose="020B0004020202020204" pitchFamily="34" charset="0"/>
                        </a:rPr>
                        <a:t> </a:t>
                      </a:r>
                      <a:endParaRPr lang="en-US" sz="180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82707522"/>
                  </a:ext>
                </a:extLst>
              </a:tr>
              <a:tr h="6711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ptos Display" panose="020B0004020202020204" pitchFamily="34" charset="0"/>
                        </a:rPr>
                        <a:t>Infrastructure Engineer</a:t>
                      </a:r>
                      <a:endParaRPr lang="en-US" sz="180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ptos Display" panose="020B000402020202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ptos Display" panose="020B000402020202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2071078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34E8BCE-1FF2-BA7F-DEEF-831683B1E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150881"/>
              </p:ext>
            </p:extLst>
          </p:nvPr>
        </p:nvGraphicFramePr>
        <p:xfrm>
          <a:off x="103909" y="1879914"/>
          <a:ext cx="6130635" cy="46981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8179">
                  <a:extLst>
                    <a:ext uri="{9D8B030D-6E8A-4147-A177-3AD203B41FA5}">
                      <a16:colId xmlns:a16="http://schemas.microsoft.com/office/drawing/2014/main" val="1988798722"/>
                    </a:ext>
                  </a:extLst>
                </a:gridCol>
                <a:gridCol w="1025614">
                  <a:extLst>
                    <a:ext uri="{9D8B030D-6E8A-4147-A177-3AD203B41FA5}">
                      <a16:colId xmlns:a16="http://schemas.microsoft.com/office/drawing/2014/main" val="1956102085"/>
                    </a:ext>
                  </a:extLst>
                </a:gridCol>
                <a:gridCol w="1025614">
                  <a:extLst>
                    <a:ext uri="{9D8B030D-6E8A-4147-A177-3AD203B41FA5}">
                      <a16:colId xmlns:a16="http://schemas.microsoft.com/office/drawing/2014/main" val="662027494"/>
                    </a:ext>
                  </a:extLst>
                </a:gridCol>
                <a:gridCol w="1025614">
                  <a:extLst>
                    <a:ext uri="{9D8B030D-6E8A-4147-A177-3AD203B41FA5}">
                      <a16:colId xmlns:a16="http://schemas.microsoft.com/office/drawing/2014/main" val="492807989"/>
                    </a:ext>
                  </a:extLst>
                </a:gridCol>
                <a:gridCol w="1025614">
                  <a:extLst>
                    <a:ext uri="{9D8B030D-6E8A-4147-A177-3AD203B41FA5}">
                      <a16:colId xmlns:a16="http://schemas.microsoft.com/office/drawing/2014/main" val="2424099048"/>
                    </a:ext>
                  </a:extLst>
                </a:gridCol>
              </a:tblGrid>
              <a:tr h="7552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Role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FTE Allocation (%)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Effort (Person-Months)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Monthly Rate (AED)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Total Cost (AED)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extLst>
                  <a:ext uri="{0D108BD9-81ED-4DB2-BD59-A6C34878D82A}">
                    <a16:rowId xmlns:a16="http://schemas.microsoft.com/office/drawing/2014/main" val="1191201390"/>
                  </a:ext>
                </a:extLst>
              </a:tr>
              <a:tr h="6571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RPA Architect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6 months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extLst>
                  <a:ext uri="{0D108BD9-81ED-4DB2-BD59-A6C34878D82A}">
                    <a16:rowId xmlns:a16="http://schemas.microsoft.com/office/drawing/2014/main" val="3594527746"/>
                  </a:ext>
                </a:extLst>
              </a:tr>
              <a:tr h="6571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Senior RPA Developer (2)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12 months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extLst>
                  <a:ext uri="{0D108BD9-81ED-4DB2-BD59-A6C34878D82A}">
                    <a16:rowId xmlns:a16="http://schemas.microsoft.com/office/drawing/2014/main" val="226188122"/>
                  </a:ext>
                </a:extLst>
              </a:tr>
              <a:tr h="6571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Business Analyst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4.8 months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extLst>
                  <a:ext uri="{0D108BD9-81ED-4DB2-BD59-A6C34878D82A}">
                    <a16:rowId xmlns:a16="http://schemas.microsoft.com/office/drawing/2014/main" val="3740405647"/>
                  </a:ext>
                </a:extLst>
              </a:tr>
              <a:tr h="6571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QA Engineer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6 months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extLst>
                  <a:ext uri="{0D108BD9-81ED-4DB2-BD59-A6C34878D82A}">
                    <a16:rowId xmlns:a16="http://schemas.microsoft.com/office/drawing/2014/main" val="3649033513"/>
                  </a:ext>
                </a:extLst>
              </a:tr>
              <a:tr h="6571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Project Manager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2.4 months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extLst>
                  <a:ext uri="{0D108BD9-81ED-4DB2-BD59-A6C34878D82A}">
                    <a16:rowId xmlns:a16="http://schemas.microsoft.com/office/drawing/2014/main" val="836475226"/>
                  </a:ext>
                </a:extLst>
              </a:tr>
              <a:tr h="65714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Infrastructure Engineer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3.8 months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594" marR="6594" marT="6594" marB="0" anchor="ctr"/>
                </a:tc>
                <a:extLst>
                  <a:ext uri="{0D108BD9-81ED-4DB2-BD59-A6C34878D82A}">
                    <a16:rowId xmlns:a16="http://schemas.microsoft.com/office/drawing/2014/main" val="1248769599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D830F1-0F94-5E03-FD1F-1EE61A095BF6}"/>
              </a:ext>
            </a:extLst>
          </p:cNvPr>
          <p:cNvCxnSpPr>
            <a:cxnSpLocks/>
          </p:cNvCxnSpPr>
          <p:nvPr/>
        </p:nvCxnSpPr>
        <p:spPr bwMode="auto">
          <a:xfrm>
            <a:off x="6392284" y="1299188"/>
            <a:ext cx="0" cy="5278832"/>
          </a:xfrm>
          <a:prstGeom prst="line">
            <a:avLst/>
          </a:prstGeom>
          <a:solidFill>
            <a:srgbClr val="FF9903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24405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ABB730-3CE1-40EC-BBD8-D4D5362AD307}"/>
              </a:ext>
            </a:extLst>
          </p:cNvPr>
          <p:cNvSpPr/>
          <p:nvPr/>
        </p:nvSpPr>
        <p:spPr>
          <a:xfrm>
            <a:off x="0" y="2996823"/>
            <a:ext cx="121920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33272">
              <a:spcAft>
                <a:spcPts val="600"/>
              </a:spcAft>
            </a:pPr>
            <a:r>
              <a:rPr lang="en-IN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  <a:t>Thank You.</a:t>
            </a:r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F59B5B77-C6AF-4211-BB77-136F9D6ACB78}"/>
              </a:ext>
            </a:extLst>
          </p:cNvPr>
          <p:cNvSpPr/>
          <p:nvPr/>
        </p:nvSpPr>
        <p:spPr>
          <a:xfrm rot="5400000" flipH="1" flipV="1">
            <a:off x="1390265" y="1360751"/>
            <a:ext cx="330402" cy="1987379"/>
          </a:xfrm>
          <a:custGeom>
            <a:avLst/>
            <a:gdLst/>
            <a:ahLst/>
            <a:cxnLst/>
            <a:rect l="l" t="t" r="r" b="b"/>
            <a:pathLst>
              <a:path w="413002" h="2484224">
                <a:moveTo>
                  <a:pt x="413002" y="2484224"/>
                </a:moveTo>
                <a:lnTo>
                  <a:pt x="0" y="2484224"/>
                </a:lnTo>
                <a:lnTo>
                  <a:pt x="0" y="0"/>
                </a:lnTo>
                <a:lnTo>
                  <a:pt x="413002" y="0"/>
                </a:lnTo>
                <a:lnTo>
                  <a:pt x="413002" y="24842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44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9AB8E9-081F-48B1-8476-178DA85F8040}"/>
              </a:ext>
            </a:extLst>
          </p:cNvPr>
          <p:cNvGrpSpPr/>
          <p:nvPr/>
        </p:nvGrpSpPr>
        <p:grpSpPr>
          <a:xfrm>
            <a:off x="4807670" y="578274"/>
            <a:ext cx="2576668" cy="1626487"/>
            <a:chOff x="4231638" y="876645"/>
            <a:chExt cx="2576668" cy="1626487"/>
          </a:xfrm>
        </p:grpSpPr>
        <p:sp>
          <p:nvSpPr>
            <p:cNvPr id="16" name="Freeform 26" descr="A red and blue label with white text  Description automatically generated">
              <a:extLst>
                <a:ext uri="{FF2B5EF4-FFF2-40B4-BE49-F238E27FC236}">
                  <a16:creationId xmlns:a16="http://schemas.microsoft.com/office/drawing/2014/main" id="{74A0C142-1AC7-49BB-8C4C-2C9A7F892818}"/>
                </a:ext>
              </a:extLst>
            </p:cNvPr>
            <p:cNvSpPr/>
            <p:nvPr/>
          </p:nvSpPr>
          <p:spPr>
            <a:xfrm>
              <a:off x="5961370" y="1162053"/>
              <a:ext cx="846936" cy="1237321"/>
            </a:xfrm>
            <a:custGeom>
              <a:avLst/>
              <a:gdLst/>
              <a:ahLst/>
              <a:cxnLst/>
              <a:rect l="l" t="t" r="r" b="b"/>
              <a:pathLst>
                <a:path w="1381691" h="1940736">
                  <a:moveTo>
                    <a:pt x="0" y="0"/>
                  </a:moveTo>
                  <a:lnTo>
                    <a:pt x="1381690" y="0"/>
                  </a:lnTo>
                  <a:lnTo>
                    <a:pt x="1381690" y="1940736"/>
                  </a:lnTo>
                  <a:lnTo>
                    <a:pt x="0" y="194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4553" t="-11329" r="-37320" b="-11034"/>
              </a:stretch>
            </a:blipFill>
          </p:spPr>
          <p:txBody>
            <a:bodyPr/>
            <a:lstStyle/>
            <a:p>
              <a:endParaRPr lang="en-US" sz="144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F8E8D47-C3E3-440C-87A2-F2E4808BE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1638" y="876645"/>
              <a:ext cx="1538703" cy="1626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624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603AE326-E4D0-F148-F0D6-CF3A43629F85}"/>
              </a:ext>
            </a:extLst>
          </p:cNvPr>
          <p:cNvGrpSpPr/>
          <p:nvPr/>
        </p:nvGrpSpPr>
        <p:grpSpPr>
          <a:xfrm>
            <a:off x="316935" y="626753"/>
            <a:ext cx="4249177" cy="764973"/>
            <a:chOff x="316935" y="626753"/>
            <a:chExt cx="4249177" cy="764973"/>
          </a:xfrm>
        </p:grpSpPr>
        <p:sp>
          <p:nvSpPr>
            <p:cNvPr id="4" name="椭圆 4">
              <a:extLst>
                <a:ext uri="{FF2B5EF4-FFF2-40B4-BE49-F238E27FC236}">
                  <a16:creationId xmlns:a16="http://schemas.microsoft.com/office/drawing/2014/main" id="{07CCF08C-E309-2189-0D25-79B781840D45}"/>
                </a:ext>
              </a:extLst>
            </p:cNvPr>
            <p:cNvSpPr/>
            <p:nvPr/>
          </p:nvSpPr>
          <p:spPr>
            <a:xfrm>
              <a:off x="316935" y="626753"/>
              <a:ext cx="764973" cy="7649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Aptos Display" panose="020B0004020202020204" pitchFamily="34" charset="0"/>
                  <a:cs typeface="+mn-ea"/>
                  <a:sym typeface="+mn-lt"/>
                </a:rPr>
                <a:t>01</a:t>
              </a:r>
              <a:endParaRPr lang="zh-CN" altLang="en-US" sz="2000" b="1" dirty="0">
                <a:latin typeface="Aptos Display" panose="020B0004020202020204" pitchFamily="34" charset="0"/>
                <a:cs typeface="+mn-ea"/>
                <a:sym typeface="+mn-lt"/>
              </a:endParaRPr>
            </a:p>
          </p:txBody>
        </p:sp>
        <p:sp>
          <p:nvSpPr>
            <p:cNvPr id="6" name="文本框 7">
              <a:extLst>
                <a:ext uri="{FF2B5EF4-FFF2-40B4-BE49-F238E27FC236}">
                  <a16:creationId xmlns:a16="http://schemas.microsoft.com/office/drawing/2014/main" id="{A81904DF-F7AA-65D3-65C1-C9EAFAF72F2B}"/>
                </a:ext>
              </a:extLst>
            </p:cNvPr>
            <p:cNvSpPr txBox="1"/>
            <p:nvPr/>
          </p:nvSpPr>
          <p:spPr>
            <a:xfrm>
              <a:off x="1174380" y="747629"/>
              <a:ext cx="339173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latin typeface="Aptos Display" panose="020B0004020202020204" pitchFamily="34" charset="0"/>
                  <a:cs typeface="+mn-ea"/>
                  <a:sym typeface="+mn-lt"/>
                </a:rPr>
                <a:t>Our Understanding</a:t>
              </a:r>
              <a:endParaRPr lang="zh-CN" altLang="en-US" sz="2800" b="1" dirty="0">
                <a:latin typeface="Aptos Display" panose="020B0004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A30D3C-4DB3-0890-6CF2-73113A140EC4}"/>
              </a:ext>
            </a:extLst>
          </p:cNvPr>
          <p:cNvGrpSpPr/>
          <p:nvPr/>
        </p:nvGrpSpPr>
        <p:grpSpPr>
          <a:xfrm>
            <a:off x="316935" y="1510032"/>
            <a:ext cx="4852942" cy="954107"/>
            <a:chOff x="316935" y="1510032"/>
            <a:chExt cx="4852942" cy="954107"/>
          </a:xfrm>
        </p:grpSpPr>
        <p:sp>
          <p:nvSpPr>
            <p:cNvPr id="11" name="椭圆 40">
              <a:extLst>
                <a:ext uri="{FF2B5EF4-FFF2-40B4-BE49-F238E27FC236}">
                  <a16:creationId xmlns:a16="http://schemas.microsoft.com/office/drawing/2014/main" id="{AB9F1888-4D65-0E0A-E30A-EF10DB611DEA}"/>
                </a:ext>
              </a:extLst>
            </p:cNvPr>
            <p:cNvSpPr/>
            <p:nvPr/>
          </p:nvSpPr>
          <p:spPr>
            <a:xfrm>
              <a:off x="316935" y="1604600"/>
              <a:ext cx="764973" cy="7649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Aptos Display" panose="020B0004020202020204" pitchFamily="34" charset="0"/>
                  <a:cs typeface="+mn-ea"/>
                  <a:sym typeface="+mn-lt"/>
                </a:rPr>
                <a:t>02</a:t>
              </a:r>
              <a:endParaRPr lang="zh-CN" altLang="en-US" sz="2000" b="1" dirty="0">
                <a:latin typeface="Aptos Display" panose="020B0004020202020204" pitchFamily="34" charset="0"/>
                <a:cs typeface="+mn-ea"/>
                <a:sym typeface="+mn-lt"/>
              </a:endParaRPr>
            </a:p>
          </p:txBody>
        </p:sp>
        <p:sp>
          <p:nvSpPr>
            <p:cNvPr id="13" name="文本框 42">
              <a:extLst>
                <a:ext uri="{FF2B5EF4-FFF2-40B4-BE49-F238E27FC236}">
                  <a16:creationId xmlns:a16="http://schemas.microsoft.com/office/drawing/2014/main" id="{90BF60E6-F9F5-7D1B-3BB6-313B1F3B5BAE}"/>
                </a:ext>
              </a:extLst>
            </p:cNvPr>
            <p:cNvSpPr txBox="1"/>
            <p:nvPr/>
          </p:nvSpPr>
          <p:spPr>
            <a:xfrm>
              <a:off x="1174380" y="1510032"/>
              <a:ext cx="399549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latin typeface="Aptos Display" panose="020B0004020202020204" pitchFamily="34" charset="0"/>
                  <a:cs typeface="+mn-ea"/>
                  <a:sym typeface="+mn-lt"/>
                </a:rPr>
                <a:t>Technology Recommendations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D564731-E6FA-9D80-1C82-E01703B78C0E}"/>
              </a:ext>
            </a:extLst>
          </p:cNvPr>
          <p:cNvGrpSpPr/>
          <p:nvPr/>
        </p:nvGrpSpPr>
        <p:grpSpPr>
          <a:xfrm>
            <a:off x="316935" y="2474893"/>
            <a:ext cx="4047247" cy="954107"/>
            <a:chOff x="316935" y="2474893"/>
            <a:chExt cx="4047247" cy="954107"/>
          </a:xfrm>
        </p:grpSpPr>
        <p:sp>
          <p:nvSpPr>
            <p:cNvPr id="16" name="椭圆 45">
              <a:extLst>
                <a:ext uri="{FF2B5EF4-FFF2-40B4-BE49-F238E27FC236}">
                  <a16:creationId xmlns:a16="http://schemas.microsoft.com/office/drawing/2014/main" id="{49890B6C-18A9-E69C-8150-5A73E76A4943}"/>
                </a:ext>
              </a:extLst>
            </p:cNvPr>
            <p:cNvSpPr/>
            <p:nvPr/>
          </p:nvSpPr>
          <p:spPr>
            <a:xfrm>
              <a:off x="316935" y="2582447"/>
              <a:ext cx="764973" cy="7649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Aptos Display" panose="020B0004020202020204" pitchFamily="34" charset="0"/>
                  <a:cs typeface="+mn-ea"/>
                  <a:sym typeface="+mn-lt"/>
                </a:rPr>
                <a:t>03</a:t>
              </a:r>
              <a:endParaRPr lang="zh-CN" altLang="en-US" sz="2000" b="1" dirty="0">
                <a:latin typeface="Aptos Display" panose="020B0004020202020204" pitchFamily="34" charset="0"/>
                <a:cs typeface="+mn-ea"/>
                <a:sym typeface="+mn-lt"/>
              </a:endParaRPr>
            </a:p>
          </p:txBody>
        </p:sp>
        <p:sp>
          <p:nvSpPr>
            <p:cNvPr id="18" name="文本框 47">
              <a:extLst>
                <a:ext uri="{FF2B5EF4-FFF2-40B4-BE49-F238E27FC236}">
                  <a16:creationId xmlns:a16="http://schemas.microsoft.com/office/drawing/2014/main" id="{B5DEB854-E29B-01A9-ED47-CDD10C37D1A1}"/>
                </a:ext>
              </a:extLst>
            </p:cNvPr>
            <p:cNvSpPr txBox="1"/>
            <p:nvPr/>
          </p:nvSpPr>
          <p:spPr>
            <a:xfrm>
              <a:off x="1215944" y="2474893"/>
              <a:ext cx="314823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latin typeface="Aptos Display" panose="020B0004020202020204" pitchFamily="34" charset="0"/>
                  <a:cs typeface="+mn-ea"/>
                  <a:sym typeface="+mn-lt"/>
                </a:rPr>
                <a:t>Implementation Roadmap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1F59375-5503-A8B7-2005-35191FFD6D47}"/>
              </a:ext>
            </a:extLst>
          </p:cNvPr>
          <p:cNvGrpSpPr/>
          <p:nvPr/>
        </p:nvGrpSpPr>
        <p:grpSpPr>
          <a:xfrm>
            <a:off x="316935" y="3560294"/>
            <a:ext cx="3770797" cy="764973"/>
            <a:chOff x="316935" y="3560294"/>
            <a:chExt cx="3770797" cy="764973"/>
          </a:xfrm>
        </p:grpSpPr>
        <p:sp>
          <p:nvSpPr>
            <p:cNvPr id="21" name="椭圆 50">
              <a:extLst>
                <a:ext uri="{FF2B5EF4-FFF2-40B4-BE49-F238E27FC236}">
                  <a16:creationId xmlns:a16="http://schemas.microsoft.com/office/drawing/2014/main" id="{11D352C2-587F-8C85-4089-08C2A3CDFCB5}"/>
                </a:ext>
              </a:extLst>
            </p:cNvPr>
            <p:cNvSpPr/>
            <p:nvPr/>
          </p:nvSpPr>
          <p:spPr>
            <a:xfrm>
              <a:off x="316935" y="3560294"/>
              <a:ext cx="764973" cy="7649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Aptos Display" panose="020B0004020202020204" pitchFamily="34" charset="0"/>
                  <a:cs typeface="+mn-ea"/>
                  <a:sym typeface="+mn-lt"/>
                </a:rPr>
                <a:t>04</a:t>
              </a:r>
              <a:endParaRPr lang="zh-CN" altLang="en-US" sz="2000" b="1" dirty="0">
                <a:latin typeface="Aptos Display" panose="020B0004020202020204" pitchFamily="34" charset="0"/>
                <a:cs typeface="+mn-ea"/>
                <a:sym typeface="+mn-lt"/>
              </a:endParaRPr>
            </a:p>
          </p:txBody>
        </p:sp>
        <p:sp>
          <p:nvSpPr>
            <p:cNvPr id="23" name="文本框 52">
              <a:extLst>
                <a:ext uri="{FF2B5EF4-FFF2-40B4-BE49-F238E27FC236}">
                  <a16:creationId xmlns:a16="http://schemas.microsoft.com/office/drawing/2014/main" id="{BC933FAA-A77C-0966-6EF0-27EEFE905665}"/>
                </a:ext>
              </a:extLst>
            </p:cNvPr>
            <p:cNvSpPr txBox="1"/>
            <p:nvPr/>
          </p:nvSpPr>
          <p:spPr>
            <a:xfrm>
              <a:off x="1215944" y="3681170"/>
              <a:ext cx="28717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latin typeface="Aptos Display" panose="020B0004020202020204" pitchFamily="34" charset="0"/>
                  <a:cs typeface="+mn-ea"/>
                  <a:sym typeface="+mn-lt"/>
                </a:rPr>
                <a:t>Delivery Model</a:t>
              </a:r>
              <a:endParaRPr lang="zh-CN" altLang="en-US" sz="2800" b="1" dirty="0">
                <a:latin typeface="Aptos Display" panose="020B0004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D13CAA3-264D-5496-78E1-4C5670FD90A1}"/>
              </a:ext>
            </a:extLst>
          </p:cNvPr>
          <p:cNvGrpSpPr/>
          <p:nvPr/>
        </p:nvGrpSpPr>
        <p:grpSpPr>
          <a:xfrm>
            <a:off x="316935" y="4538142"/>
            <a:ext cx="3729233" cy="764973"/>
            <a:chOff x="316935" y="4538142"/>
            <a:chExt cx="3729233" cy="764973"/>
          </a:xfrm>
        </p:grpSpPr>
        <p:sp>
          <p:nvSpPr>
            <p:cNvPr id="26" name="椭圆 55">
              <a:extLst>
                <a:ext uri="{FF2B5EF4-FFF2-40B4-BE49-F238E27FC236}">
                  <a16:creationId xmlns:a16="http://schemas.microsoft.com/office/drawing/2014/main" id="{C8113DB4-67DD-637F-FA4B-549ADB9DF93F}"/>
                </a:ext>
              </a:extLst>
            </p:cNvPr>
            <p:cNvSpPr/>
            <p:nvPr/>
          </p:nvSpPr>
          <p:spPr>
            <a:xfrm>
              <a:off x="316935" y="4538142"/>
              <a:ext cx="764973" cy="7649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Aptos Display" panose="020B0004020202020204" pitchFamily="34" charset="0"/>
                  <a:cs typeface="+mn-ea"/>
                  <a:sym typeface="+mn-lt"/>
                </a:rPr>
                <a:t>05</a:t>
              </a:r>
              <a:endParaRPr lang="zh-CN" altLang="en-US" sz="2000" b="1" dirty="0">
                <a:latin typeface="Aptos Display" panose="020B0004020202020204" pitchFamily="34" charset="0"/>
                <a:cs typeface="+mn-ea"/>
                <a:sym typeface="+mn-lt"/>
              </a:endParaRPr>
            </a:p>
          </p:txBody>
        </p:sp>
        <p:sp>
          <p:nvSpPr>
            <p:cNvPr id="28" name="文本框 57">
              <a:extLst>
                <a:ext uri="{FF2B5EF4-FFF2-40B4-BE49-F238E27FC236}">
                  <a16:creationId xmlns:a16="http://schemas.microsoft.com/office/drawing/2014/main" id="{A311E273-D31F-21AE-37DF-E32A4EB8A025}"/>
                </a:ext>
              </a:extLst>
            </p:cNvPr>
            <p:cNvSpPr txBox="1"/>
            <p:nvPr/>
          </p:nvSpPr>
          <p:spPr>
            <a:xfrm>
              <a:off x="1174380" y="4659018"/>
              <a:ext cx="28717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latin typeface="Aptos Display" panose="020B0004020202020204" pitchFamily="34" charset="0"/>
                  <a:cs typeface="+mn-ea"/>
                  <a:sym typeface="+mn-lt"/>
                </a:rPr>
                <a:t>Our Capabilities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71B206-C5B0-4921-954F-5BC4A58A57E0}"/>
              </a:ext>
            </a:extLst>
          </p:cNvPr>
          <p:cNvGrpSpPr/>
          <p:nvPr/>
        </p:nvGrpSpPr>
        <p:grpSpPr>
          <a:xfrm>
            <a:off x="316935" y="5436408"/>
            <a:ext cx="3729233" cy="954107"/>
            <a:chOff x="316935" y="5436408"/>
            <a:chExt cx="3729233" cy="954107"/>
          </a:xfrm>
        </p:grpSpPr>
        <p:sp>
          <p:nvSpPr>
            <p:cNvPr id="32" name="椭圆 55">
              <a:extLst>
                <a:ext uri="{FF2B5EF4-FFF2-40B4-BE49-F238E27FC236}">
                  <a16:creationId xmlns:a16="http://schemas.microsoft.com/office/drawing/2014/main" id="{CCB64867-DAEF-D732-522E-7EBCB29F1758}"/>
                </a:ext>
              </a:extLst>
            </p:cNvPr>
            <p:cNvSpPr/>
            <p:nvPr/>
          </p:nvSpPr>
          <p:spPr>
            <a:xfrm>
              <a:off x="316935" y="5530976"/>
              <a:ext cx="764973" cy="7649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latin typeface="Aptos Display" panose="020B0004020202020204" pitchFamily="34" charset="0"/>
                  <a:cs typeface="+mn-ea"/>
                  <a:sym typeface="+mn-lt"/>
                </a:rPr>
                <a:t>06</a:t>
              </a:r>
              <a:endParaRPr lang="zh-CN" altLang="en-US" sz="2000" b="1" dirty="0">
                <a:latin typeface="Aptos Display" panose="020B0004020202020204" pitchFamily="34" charset="0"/>
                <a:cs typeface="+mn-ea"/>
                <a:sym typeface="+mn-lt"/>
              </a:endParaRPr>
            </a:p>
          </p:txBody>
        </p:sp>
        <p:sp>
          <p:nvSpPr>
            <p:cNvPr id="34" name="文本框 57">
              <a:extLst>
                <a:ext uri="{FF2B5EF4-FFF2-40B4-BE49-F238E27FC236}">
                  <a16:creationId xmlns:a16="http://schemas.microsoft.com/office/drawing/2014/main" id="{10819CD8-0AA1-CC3E-E6BB-B95A863E05C4}"/>
                </a:ext>
              </a:extLst>
            </p:cNvPr>
            <p:cNvSpPr txBox="1"/>
            <p:nvPr/>
          </p:nvSpPr>
          <p:spPr>
            <a:xfrm>
              <a:off x="1174380" y="5436408"/>
              <a:ext cx="287178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latin typeface="Aptos Display" panose="020B0004020202020204" pitchFamily="34" charset="0"/>
                  <a:cs typeface="+mn-ea"/>
                  <a:sym typeface="+mn-lt"/>
                </a:rPr>
                <a:t>Resource Loading &amp; Costing</a:t>
              </a:r>
            </a:p>
          </p:txBody>
        </p:sp>
      </p:grpSp>
      <p:sp>
        <p:nvSpPr>
          <p:cNvPr id="36" name="文本框 38">
            <a:extLst>
              <a:ext uri="{FF2B5EF4-FFF2-40B4-BE49-F238E27FC236}">
                <a16:creationId xmlns:a16="http://schemas.microsoft.com/office/drawing/2014/main" id="{565E54FE-C305-F115-70F3-E0C00565BEF0}"/>
              </a:ext>
            </a:extLst>
          </p:cNvPr>
          <p:cNvSpPr txBox="1"/>
          <p:nvPr/>
        </p:nvSpPr>
        <p:spPr>
          <a:xfrm>
            <a:off x="6569686" y="2636964"/>
            <a:ext cx="40792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+mn-lt"/>
              </a:rPr>
              <a:t>CONTENTS</a:t>
            </a:r>
            <a:endParaRPr lang="zh-CN" altLang="en-US" sz="5400" dirty="0">
              <a:solidFill>
                <a:schemeClr val="bg1"/>
              </a:solidFill>
              <a:latin typeface="ADLaM Display" panose="02010000000000000000" pitchFamily="2" charset="0"/>
              <a:cs typeface="ADLaM Display" panose="02010000000000000000" pitchFamily="2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4914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48C796E-B7C2-43E5-B05C-DC49E0256F72}"/>
              </a:ext>
            </a:extLst>
          </p:cNvPr>
          <p:cNvCxnSpPr/>
          <p:nvPr/>
        </p:nvCxnSpPr>
        <p:spPr>
          <a:xfrm>
            <a:off x="-298129" y="2178454"/>
            <a:ext cx="12192000" cy="0"/>
          </a:xfrm>
          <a:prstGeom prst="line">
            <a:avLst/>
          </a:prstGeom>
          <a:ln w="57150">
            <a:solidFill>
              <a:srgbClr val="0036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F27944F-CC50-46D5-9EAE-59BE4DB6C739}"/>
              </a:ext>
            </a:extLst>
          </p:cNvPr>
          <p:cNvSpPr/>
          <p:nvPr/>
        </p:nvSpPr>
        <p:spPr>
          <a:xfrm>
            <a:off x="40181" y="1988974"/>
            <a:ext cx="2119140" cy="4654814"/>
          </a:xfrm>
          <a:prstGeom prst="flowChartOffpageConnector">
            <a:avLst/>
          </a:prstGeom>
          <a:solidFill>
            <a:srgbClr val="09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0715"/>
            <a:endParaRPr lang="zh-CN" altLang="en-US" sz="236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770B018-322F-4D44-A8BF-A53D2543C4FF}"/>
              </a:ext>
            </a:extLst>
          </p:cNvPr>
          <p:cNvSpPr txBox="1"/>
          <p:nvPr/>
        </p:nvSpPr>
        <p:spPr>
          <a:xfrm>
            <a:off x="-58223" y="2929513"/>
            <a:ext cx="24145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1. Assess and Optimize 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标题 3">
            <a:extLst>
              <a:ext uri="{FF2B5EF4-FFF2-40B4-BE49-F238E27FC236}">
                <a16:creationId xmlns:a16="http://schemas.microsoft.com/office/drawing/2014/main" id="{64D21CA5-772F-46E2-BDA9-A8E7735A2778}"/>
              </a:ext>
            </a:extLst>
          </p:cNvPr>
          <p:cNvSpPr txBox="1">
            <a:spLocks/>
          </p:cNvSpPr>
          <p:nvPr/>
        </p:nvSpPr>
        <p:spPr>
          <a:xfrm>
            <a:off x="1188720" y="378881"/>
            <a:ext cx="7519851" cy="594997"/>
          </a:xfrm>
        </p:spPr>
        <p:txBody>
          <a:bodyPr>
            <a:normAutofit/>
          </a:bodyPr>
          <a:lstStyle>
            <a:lvl1pPr algn="l" defTabSz="8667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Aptos Display" panose="020B0004020202020204" pitchFamily="34" charset="0"/>
                <a:ea typeface="+mn-ea"/>
                <a:cs typeface="+mn-ea"/>
                <a:sym typeface="+mn-lt"/>
              </a:rPr>
              <a:t>Understanding of the Requirement</a:t>
            </a:r>
            <a:endParaRPr lang="zh-CN" altLang="en-US" sz="3600" b="1" dirty="0">
              <a:solidFill>
                <a:prstClr val="black"/>
              </a:solidFill>
              <a:latin typeface="Aptos Display" panose="020B0004020202020204" pitchFamily="34" charset="0"/>
              <a:ea typeface="+mn-ea"/>
              <a:cs typeface="+mn-ea"/>
              <a:sym typeface="+mn-lt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4F63914-E988-42AE-9EA5-86713A66D802}"/>
              </a:ext>
            </a:extLst>
          </p:cNvPr>
          <p:cNvCxnSpPr>
            <a:cxnSpLocks/>
          </p:cNvCxnSpPr>
          <p:nvPr/>
        </p:nvCxnSpPr>
        <p:spPr>
          <a:xfrm>
            <a:off x="1161471" y="973878"/>
            <a:ext cx="68939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22">
            <a:extLst>
              <a:ext uri="{FF2B5EF4-FFF2-40B4-BE49-F238E27FC236}">
                <a16:creationId xmlns:a16="http://schemas.microsoft.com/office/drawing/2014/main" id="{E6674B8C-CBD6-FBA7-02F4-AF8BC36B5495}"/>
              </a:ext>
            </a:extLst>
          </p:cNvPr>
          <p:cNvSpPr txBox="1"/>
          <p:nvPr/>
        </p:nvSpPr>
        <p:spPr>
          <a:xfrm>
            <a:off x="2300174" y="4288500"/>
            <a:ext cx="24145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Real Time Tracking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文本框 22">
            <a:extLst>
              <a:ext uri="{FF2B5EF4-FFF2-40B4-BE49-F238E27FC236}">
                <a16:creationId xmlns:a16="http://schemas.microsoft.com/office/drawing/2014/main" id="{51D29C7D-3FDF-81AC-2548-DBCC6FB1359A}"/>
              </a:ext>
            </a:extLst>
          </p:cNvPr>
          <p:cNvSpPr txBox="1"/>
          <p:nvPr/>
        </p:nvSpPr>
        <p:spPr>
          <a:xfrm>
            <a:off x="4814853" y="4290921"/>
            <a:ext cx="24145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Data </a:t>
            </a:r>
          </a:p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Integration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7" name="文本框 22">
            <a:extLst>
              <a:ext uri="{FF2B5EF4-FFF2-40B4-BE49-F238E27FC236}">
                <a16:creationId xmlns:a16="http://schemas.microsoft.com/office/drawing/2014/main" id="{FB07C936-CB70-952E-8B1F-FDFBF341AE8E}"/>
              </a:ext>
            </a:extLst>
          </p:cNvPr>
          <p:cNvSpPr txBox="1"/>
          <p:nvPr/>
        </p:nvSpPr>
        <p:spPr>
          <a:xfrm>
            <a:off x="7219322" y="4236192"/>
            <a:ext cx="24145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Real Time Tracking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矩形 15">
            <a:extLst>
              <a:ext uri="{FF2B5EF4-FFF2-40B4-BE49-F238E27FC236}">
                <a16:creationId xmlns:a16="http://schemas.microsoft.com/office/drawing/2014/main" id="{5A08B27C-40C4-CE16-9A86-0F2ABE1BCD5D}"/>
              </a:ext>
            </a:extLst>
          </p:cNvPr>
          <p:cNvSpPr/>
          <p:nvPr/>
        </p:nvSpPr>
        <p:spPr>
          <a:xfrm>
            <a:off x="2356333" y="1988974"/>
            <a:ext cx="2119140" cy="4654814"/>
          </a:xfrm>
          <a:prstGeom prst="flowChartOffpageConnector">
            <a:avLst/>
          </a:prstGeom>
          <a:solidFill>
            <a:srgbClr val="3C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0715"/>
            <a:endParaRPr lang="zh-CN" altLang="en-US" sz="236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3" name="矩形 15">
            <a:extLst>
              <a:ext uri="{FF2B5EF4-FFF2-40B4-BE49-F238E27FC236}">
                <a16:creationId xmlns:a16="http://schemas.microsoft.com/office/drawing/2014/main" id="{B178131F-F68B-585E-2E05-E34C1CCC5A88}"/>
              </a:ext>
            </a:extLst>
          </p:cNvPr>
          <p:cNvSpPr/>
          <p:nvPr/>
        </p:nvSpPr>
        <p:spPr>
          <a:xfrm>
            <a:off x="4714730" y="1988974"/>
            <a:ext cx="2119140" cy="4654814"/>
          </a:xfrm>
          <a:prstGeom prst="flowChartOffpageConnector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0715"/>
            <a:endParaRPr lang="zh-CN" altLang="en-US" sz="236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6" name="矩形 15">
            <a:extLst>
              <a:ext uri="{FF2B5EF4-FFF2-40B4-BE49-F238E27FC236}">
                <a16:creationId xmlns:a16="http://schemas.microsoft.com/office/drawing/2014/main" id="{483322E9-3D56-6FF5-777C-3BD77187A977}"/>
              </a:ext>
            </a:extLst>
          </p:cNvPr>
          <p:cNvSpPr/>
          <p:nvPr/>
        </p:nvSpPr>
        <p:spPr>
          <a:xfrm>
            <a:off x="7051062" y="1988974"/>
            <a:ext cx="2119140" cy="4654814"/>
          </a:xfrm>
          <a:prstGeom prst="flowChartOffpageConnector">
            <a:avLst/>
          </a:prstGeom>
          <a:solidFill>
            <a:srgbClr val="00B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0715"/>
            <a:endParaRPr lang="zh-CN" altLang="en-US" sz="236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9" name="矩形 15">
            <a:extLst>
              <a:ext uri="{FF2B5EF4-FFF2-40B4-BE49-F238E27FC236}">
                <a16:creationId xmlns:a16="http://schemas.microsoft.com/office/drawing/2014/main" id="{DA2A8B9D-6127-DEBA-E6D3-6CFD712ADEC8}"/>
              </a:ext>
            </a:extLst>
          </p:cNvPr>
          <p:cNvSpPr/>
          <p:nvPr/>
        </p:nvSpPr>
        <p:spPr>
          <a:xfrm>
            <a:off x="9425381" y="1988974"/>
            <a:ext cx="2119140" cy="4654814"/>
          </a:xfrm>
          <a:prstGeom prst="flowChartOffpageConnector">
            <a:avLst/>
          </a:prstGeom>
          <a:solidFill>
            <a:srgbClr val="2F9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0715"/>
            <a:endParaRPr lang="zh-CN" altLang="en-US" sz="236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1" name="文本框 22">
            <a:extLst>
              <a:ext uri="{FF2B5EF4-FFF2-40B4-BE49-F238E27FC236}">
                <a16:creationId xmlns:a16="http://schemas.microsoft.com/office/drawing/2014/main" id="{A6405F3D-9B9D-D8F1-4BA8-F9B7E7BF7D01}"/>
              </a:ext>
            </a:extLst>
          </p:cNvPr>
          <p:cNvSpPr txBox="1"/>
          <p:nvPr/>
        </p:nvSpPr>
        <p:spPr>
          <a:xfrm>
            <a:off x="2191578" y="2929513"/>
            <a:ext cx="241455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2. Collaboration for Requirements</a:t>
            </a:r>
          </a:p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Finalization 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0" name="标题 3">
            <a:extLst>
              <a:ext uri="{FF2B5EF4-FFF2-40B4-BE49-F238E27FC236}">
                <a16:creationId xmlns:a16="http://schemas.microsoft.com/office/drawing/2014/main" id="{D31F2DB8-65C9-E4C2-5462-2F6F147DF08B}"/>
              </a:ext>
            </a:extLst>
          </p:cNvPr>
          <p:cNvSpPr txBox="1">
            <a:spLocks/>
          </p:cNvSpPr>
          <p:nvPr/>
        </p:nvSpPr>
        <p:spPr>
          <a:xfrm>
            <a:off x="1113603" y="1039817"/>
            <a:ext cx="10440309" cy="863582"/>
          </a:xfrm>
        </p:spPr>
        <p:txBody>
          <a:bodyPr>
            <a:normAutofit/>
          </a:bodyPr>
          <a:lstStyle>
            <a:lvl1pPr algn="l" defTabSz="8667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Aptos Display" panose="020B0004020202020204" pitchFamily="34" charset="0"/>
                <a:ea typeface="+mn-ea"/>
                <a:cs typeface="+mn-ea"/>
                <a:sym typeface="+mn-lt"/>
              </a:rPr>
              <a:t>The RPA Technical Architecture Program is focused on establishing a robust automation platform tailored to the client's business needs. This includes defining the technical architecture, selecting the appropriate technology stack, and ensuring effective development and operationalization of automation solutions. </a:t>
            </a:r>
            <a:endParaRPr lang="zh-CN" altLang="en-US" sz="1600" b="1" dirty="0">
              <a:solidFill>
                <a:prstClr val="black"/>
              </a:solidFill>
              <a:latin typeface="Aptos Display" panose="020B00040202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71" name="文本框 22">
            <a:extLst>
              <a:ext uri="{FF2B5EF4-FFF2-40B4-BE49-F238E27FC236}">
                <a16:creationId xmlns:a16="http://schemas.microsoft.com/office/drawing/2014/main" id="{58070F21-CBFD-F8E2-EAF5-7A769978A566}"/>
              </a:ext>
            </a:extLst>
          </p:cNvPr>
          <p:cNvSpPr txBox="1"/>
          <p:nvPr/>
        </p:nvSpPr>
        <p:spPr>
          <a:xfrm>
            <a:off x="7925" y="3980723"/>
            <a:ext cx="2150396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0715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*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E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valuate the current technical architecture of business processes </a:t>
            </a:r>
          </a:p>
          <a:p>
            <a:pPr defTabSz="600715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*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I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dentify inefficiencies, potential improvements</a:t>
            </a:r>
          </a:p>
          <a:p>
            <a:pPr defTabSz="600715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*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E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nsure that the architecture aligns with organizational goals 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2" name="文本框 22">
            <a:extLst>
              <a:ext uri="{FF2B5EF4-FFF2-40B4-BE49-F238E27FC236}">
                <a16:creationId xmlns:a16="http://schemas.microsoft.com/office/drawing/2014/main" id="{30E44409-C278-F118-1F1E-DFFB9B1C59F5}"/>
              </a:ext>
            </a:extLst>
          </p:cNvPr>
          <p:cNvSpPr txBox="1"/>
          <p:nvPr/>
        </p:nvSpPr>
        <p:spPr>
          <a:xfrm>
            <a:off x="2307413" y="3980723"/>
            <a:ext cx="2158089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0715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*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E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nsure that requirements are well-defined </a:t>
            </a:r>
          </a:p>
          <a:p>
            <a:pPr defTabSz="600715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*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ollaborate with Business Analysts and Automation Developers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3" name="文本框 22">
            <a:extLst>
              <a:ext uri="{FF2B5EF4-FFF2-40B4-BE49-F238E27FC236}">
                <a16:creationId xmlns:a16="http://schemas.microsoft.com/office/drawing/2014/main" id="{CC07AD4D-6051-5995-FAD6-D54390F8FD86}"/>
              </a:ext>
            </a:extLst>
          </p:cNvPr>
          <p:cNvSpPr txBox="1"/>
          <p:nvPr/>
        </p:nvSpPr>
        <p:spPr>
          <a:xfrm>
            <a:off x="4672484" y="3980723"/>
            <a:ext cx="216138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0715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*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reate detailed designs for automation solutions</a:t>
            </a:r>
          </a:p>
          <a:p>
            <a:pPr defTabSz="600715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*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D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ocument the design thoroughly, including architecture, workflows, and integration points.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文本框 22">
            <a:extLst>
              <a:ext uri="{FF2B5EF4-FFF2-40B4-BE49-F238E27FC236}">
                <a16:creationId xmlns:a16="http://schemas.microsoft.com/office/drawing/2014/main" id="{7B12F9E1-95AB-DF1B-E2BC-65A972319FD9}"/>
              </a:ext>
            </a:extLst>
          </p:cNvPr>
          <p:cNvSpPr txBox="1"/>
          <p:nvPr/>
        </p:nvSpPr>
        <p:spPr>
          <a:xfrm>
            <a:off x="7051062" y="4183580"/>
            <a:ext cx="211914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0715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*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O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versee all stages of automation projects</a:t>
            </a:r>
          </a:p>
          <a:p>
            <a:pPr defTabSz="600715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*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M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anage these stages to ensure successful outcomes 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5" name="文本框 22">
            <a:extLst>
              <a:ext uri="{FF2B5EF4-FFF2-40B4-BE49-F238E27FC236}">
                <a16:creationId xmlns:a16="http://schemas.microsoft.com/office/drawing/2014/main" id="{21FC3DDC-6AEA-25E1-9048-804020BE577E}"/>
              </a:ext>
            </a:extLst>
          </p:cNvPr>
          <p:cNvSpPr txBox="1"/>
          <p:nvPr/>
        </p:nvSpPr>
        <p:spPr>
          <a:xfrm>
            <a:off x="9425381" y="4091247"/>
            <a:ext cx="212952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0715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*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H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andle the RPA infrastructure, including UiPath Orchestrator, licenses, servers, and databases</a:t>
            </a:r>
          </a:p>
          <a:p>
            <a:pPr defTabSz="600715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*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M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aintain and configure the infrastructure 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7CE7FE9-D902-D1E0-31D1-3F5EDB0CE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82" y="2125460"/>
            <a:ext cx="588711" cy="58871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3D49A488-3BD9-A078-4855-C3943B61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567" y="2054657"/>
            <a:ext cx="778690" cy="77869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7570449-68EE-51C8-0BFB-AFE174563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535" y="2102004"/>
            <a:ext cx="731344" cy="73134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0CD38BB-2D19-FDAA-38E7-802FF8DDF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756689" y="2054657"/>
            <a:ext cx="707886" cy="70788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13B6F5A-511A-7EE4-A467-162370F1B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5083" y="2154293"/>
            <a:ext cx="669779" cy="669779"/>
          </a:xfrm>
          <a:prstGeom prst="rect">
            <a:avLst/>
          </a:prstGeom>
        </p:spPr>
      </p:pic>
      <p:sp>
        <p:nvSpPr>
          <p:cNvPr id="4" name="文本框 22">
            <a:extLst>
              <a:ext uri="{FF2B5EF4-FFF2-40B4-BE49-F238E27FC236}">
                <a16:creationId xmlns:a16="http://schemas.microsoft.com/office/drawing/2014/main" id="{84C0944F-FF8F-4593-884A-4208CCF98B4D}"/>
              </a:ext>
            </a:extLst>
          </p:cNvPr>
          <p:cNvSpPr txBox="1"/>
          <p:nvPr/>
        </p:nvSpPr>
        <p:spPr>
          <a:xfrm>
            <a:off x="4541009" y="2929513"/>
            <a:ext cx="24145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3. Design &amp; Documentation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FE2BC007-336A-F451-75E9-686C23A47581}"/>
              </a:ext>
            </a:extLst>
          </p:cNvPr>
          <p:cNvSpPr txBox="1"/>
          <p:nvPr/>
        </p:nvSpPr>
        <p:spPr>
          <a:xfrm>
            <a:off x="6929366" y="2840305"/>
            <a:ext cx="2363938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4. Development, Testing, </a:t>
            </a:r>
          </a:p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Deployment, </a:t>
            </a:r>
          </a:p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and Monitoring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22">
            <a:extLst>
              <a:ext uri="{FF2B5EF4-FFF2-40B4-BE49-F238E27FC236}">
                <a16:creationId xmlns:a16="http://schemas.microsoft.com/office/drawing/2014/main" id="{0D1C479E-A319-9B59-373D-2C441C906408}"/>
              </a:ext>
            </a:extLst>
          </p:cNvPr>
          <p:cNvSpPr txBox="1"/>
          <p:nvPr/>
        </p:nvSpPr>
        <p:spPr>
          <a:xfrm>
            <a:off x="9265699" y="2900522"/>
            <a:ext cx="236393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5. Management of RPA </a:t>
            </a:r>
          </a:p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Infrastructure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270B49-65B8-61A5-584D-6E2235B41FD3}"/>
              </a:ext>
            </a:extLst>
          </p:cNvPr>
          <p:cNvSpPr/>
          <p:nvPr/>
        </p:nvSpPr>
        <p:spPr>
          <a:xfrm>
            <a:off x="13468199" y="-172176"/>
            <a:ext cx="1295400" cy="898161"/>
          </a:xfrm>
          <a:prstGeom prst="rect">
            <a:avLst/>
          </a:prstGeom>
          <a:solidFill>
            <a:srgbClr val="09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21C39E-FE0E-F0A2-2FE4-8D37345EB0E7}"/>
              </a:ext>
            </a:extLst>
          </p:cNvPr>
          <p:cNvSpPr/>
          <p:nvPr/>
        </p:nvSpPr>
        <p:spPr>
          <a:xfrm>
            <a:off x="13468199" y="1007729"/>
            <a:ext cx="1295400" cy="898161"/>
          </a:xfrm>
          <a:prstGeom prst="rect">
            <a:avLst/>
          </a:prstGeom>
          <a:solidFill>
            <a:srgbClr val="3C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5A65F2-E8A9-79F3-6314-2FEBC304E9D2}"/>
              </a:ext>
            </a:extLst>
          </p:cNvPr>
          <p:cNvSpPr/>
          <p:nvPr/>
        </p:nvSpPr>
        <p:spPr>
          <a:xfrm>
            <a:off x="13506148" y="3437344"/>
            <a:ext cx="1295400" cy="898161"/>
          </a:xfrm>
          <a:prstGeom prst="rect">
            <a:avLst/>
          </a:prstGeom>
          <a:solidFill>
            <a:srgbClr val="00B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193440-3143-9A32-3CB9-02DF6D33D603}"/>
              </a:ext>
            </a:extLst>
          </p:cNvPr>
          <p:cNvSpPr/>
          <p:nvPr/>
        </p:nvSpPr>
        <p:spPr>
          <a:xfrm>
            <a:off x="13468199" y="4688606"/>
            <a:ext cx="1295400" cy="898161"/>
          </a:xfrm>
          <a:prstGeom prst="rect">
            <a:avLst/>
          </a:prstGeom>
          <a:solidFill>
            <a:srgbClr val="2F9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655287-2B6D-36B3-21D9-4FEAECF11FC1}"/>
              </a:ext>
            </a:extLst>
          </p:cNvPr>
          <p:cNvSpPr/>
          <p:nvPr/>
        </p:nvSpPr>
        <p:spPr>
          <a:xfrm>
            <a:off x="13468199" y="2232075"/>
            <a:ext cx="1295400" cy="898161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6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48C796E-B7C2-43E5-B05C-DC49E0256F72}"/>
              </a:ext>
            </a:extLst>
          </p:cNvPr>
          <p:cNvCxnSpPr>
            <a:cxnSpLocks/>
          </p:cNvCxnSpPr>
          <p:nvPr/>
        </p:nvCxnSpPr>
        <p:spPr>
          <a:xfrm>
            <a:off x="0" y="2178454"/>
            <a:ext cx="11553912" cy="0"/>
          </a:xfrm>
          <a:prstGeom prst="line">
            <a:avLst/>
          </a:prstGeom>
          <a:ln w="57150">
            <a:solidFill>
              <a:srgbClr val="0036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1F27944F-CC50-46D5-9EAE-59BE4DB6C739}"/>
              </a:ext>
            </a:extLst>
          </p:cNvPr>
          <p:cNvSpPr/>
          <p:nvPr/>
        </p:nvSpPr>
        <p:spPr>
          <a:xfrm>
            <a:off x="1307847" y="1988974"/>
            <a:ext cx="2119140" cy="4654814"/>
          </a:xfrm>
          <a:prstGeom prst="flowChartOffpageConnector">
            <a:avLst/>
          </a:prstGeom>
          <a:solidFill>
            <a:srgbClr val="09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0715"/>
            <a:endParaRPr lang="zh-CN" altLang="en-US" sz="236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770B018-322F-4D44-A8BF-A53D2543C4FF}"/>
              </a:ext>
            </a:extLst>
          </p:cNvPr>
          <p:cNvSpPr txBox="1"/>
          <p:nvPr/>
        </p:nvSpPr>
        <p:spPr>
          <a:xfrm>
            <a:off x="1234879" y="2783388"/>
            <a:ext cx="2113178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6. Code Reviews, Root Cause Analysis (RCA), and Knowledge Transfer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标题 3">
            <a:extLst>
              <a:ext uri="{FF2B5EF4-FFF2-40B4-BE49-F238E27FC236}">
                <a16:creationId xmlns:a16="http://schemas.microsoft.com/office/drawing/2014/main" id="{64D21CA5-772F-46E2-BDA9-A8E7735A2778}"/>
              </a:ext>
            </a:extLst>
          </p:cNvPr>
          <p:cNvSpPr txBox="1">
            <a:spLocks/>
          </p:cNvSpPr>
          <p:nvPr/>
        </p:nvSpPr>
        <p:spPr>
          <a:xfrm>
            <a:off x="1188720" y="378881"/>
            <a:ext cx="7519851" cy="594997"/>
          </a:xfrm>
        </p:spPr>
        <p:txBody>
          <a:bodyPr>
            <a:normAutofit/>
          </a:bodyPr>
          <a:lstStyle>
            <a:lvl1pPr algn="l" defTabSz="8667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Aptos Display" panose="020B0004020202020204" pitchFamily="34" charset="0"/>
                <a:ea typeface="+mn-ea"/>
                <a:cs typeface="+mn-ea"/>
                <a:sym typeface="+mn-lt"/>
              </a:rPr>
              <a:t>Understanding of the Requirement</a:t>
            </a:r>
            <a:endParaRPr lang="zh-CN" altLang="en-US" sz="3600" b="1" dirty="0">
              <a:solidFill>
                <a:prstClr val="black"/>
              </a:solidFill>
              <a:latin typeface="Aptos Display" panose="020B0004020202020204" pitchFamily="34" charset="0"/>
              <a:ea typeface="+mn-ea"/>
              <a:cs typeface="+mn-ea"/>
              <a:sym typeface="+mn-lt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F4F63914-E988-42AE-9EA5-86713A66D802}"/>
              </a:ext>
            </a:extLst>
          </p:cNvPr>
          <p:cNvCxnSpPr>
            <a:cxnSpLocks/>
          </p:cNvCxnSpPr>
          <p:nvPr/>
        </p:nvCxnSpPr>
        <p:spPr>
          <a:xfrm>
            <a:off x="1161471" y="973878"/>
            <a:ext cx="68939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22">
            <a:extLst>
              <a:ext uri="{FF2B5EF4-FFF2-40B4-BE49-F238E27FC236}">
                <a16:creationId xmlns:a16="http://schemas.microsoft.com/office/drawing/2014/main" id="{E6674B8C-CBD6-FBA7-02F4-AF8BC36B5495}"/>
              </a:ext>
            </a:extLst>
          </p:cNvPr>
          <p:cNvSpPr txBox="1"/>
          <p:nvPr/>
        </p:nvSpPr>
        <p:spPr>
          <a:xfrm>
            <a:off x="3567840" y="4288500"/>
            <a:ext cx="24145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Real Time Tracking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文本框 22">
            <a:extLst>
              <a:ext uri="{FF2B5EF4-FFF2-40B4-BE49-F238E27FC236}">
                <a16:creationId xmlns:a16="http://schemas.microsoft.com/office/drawing/2014/main" id="{51D29C7D-3FDF-81AC-2548-DBCC6FB1359A}"/>
              </a:ext>
            </a:extLst>
          </p:cNvPr>
          <p:cNvSpPr txBox="1"/>
          <p:nvPr/>
        </p:nvSpPr>
        <p:spPr>
          <a:xfrm>
            <a:off x="6082519" y="4290921"/>
            <a:ext cx="24145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Data </a:t>
            </a:r>
          </a:p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Integration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7" name="文本框 22">
            <a:extLst>
              <a:ext uri="{FF2B5EF4-FFF2-40B4-BE49-F238E27FC236}">
                <a16:creationId xmlns:a16="http://schemas.microsoft.com/office/drawing/2014/main" id="{FB07C936-CB70-952E-8B1F-FDFBF341AE8E}"/>
              </a:ext>
            </a:extLst>
          </p:cNvPr>
          <p:cNvSpPr txBox="1"/>
          <p:nvPr/>
        </p:nvSpPr>
        <p:spPr>
          <a:xfrm>
            <a:off x="8486988" y="4236192"/>
            <a:ext cx="24145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Real Time Tracking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矩形 15">
            <a:extLst>
              <a:ext uri="{FF2B5EF4-FFF2-40B4-BE49-F238E27FC236}">
                <a16:creationId xmlns:a16="http://schemas.microsoft.com/office/drawing/2014/main" id="{5A08B27C-40C4-CE16-9A86-0F2ABE1BCD5D}"/>
              </a:ext>
            </a:extLst>
          </p:cNvPr>
          <p:cNvSpPr/>
          <p:nvPr/>
        </p:nvSpPr>
        <p:spPr>
          <a:xfrm>
            <a:off x="3623999" y="1988974"/>
            <a:ext cx="2119140" cy="4654814"/>
          </a:xfrm>
          <a:prstGeom prst="flowChartOffpageConnector">
            <a:avLst/>
          </a:prstGeom>
          <a:solidFill>
            <a:srgbClr val="3C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0715"/>
            <a:endParaRPr lang="zh-CN" altLang="en-US" sz="236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3" name="矩形 15">
            <a:extLst>
              <a:ext uri="{FF2B5EF4-FFF2-40B4-BE49-F238E27FC236}">
                <a16:creationId xmlns:a16="http://schemas.microsoft.com/office/drawing/2014/main" id="{B178131F-F68B-585E-2E05-E34C1CCC5A88}"/>
              </a:ext>
            </a:extLst>
          </p:cNvPr>
          <p:cNvSpPr/>
          <p:nvPr/>
        </p:nvSpPr>
        <p:spPr>
          <a:xfrm>
            <a:off x="5982396" y="1988974"/>
            <a:ext cx="2119140" cy="4654814"/>
          </a:xfrm>
          <a:prstGeom prst="flowChartOffpageConnector">
            <a:avLst/>
          </a:prstGeom>
          <a:solidFill>
            <a:srgbClr val="00B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0715"/>
            <a:endParaRPr lang="zh-CN" altLang="en-US" sz="236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6" name="矩形 15">
            <a:extLst>
              <a:ext uri="{FF2B5EF4-FFF2-40B4-BE49-F238E27FC236}">
                <a16:creationId xmlns:a16="http://schemas.microsoft.com/office/drawing/2014/main" id="{483322E9-3D56-6FF5-777C-3BD77187A977}"/>
              </a:ext>
            </a:extLst>
          </p:cNvPr>
          <p:cNvSpPr/>
          <p:nvPr/>
        </p:nvSpPr>
        <p:spPr>
          <a:xfrm>
            <a:off x="8318728" y="1988974"/>
            <a:ext cx="2119140" cy="4654814"/>
          </a:xfrm>
          <a:prstGeom prst="flowChartOffpageConnector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0715"/>
            <a:endParaRPr lang="zh-CN" altLang="en-US" sz="2365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1" name="文本框 22">
            <a:extLst>
              <a:ext uri="{FF2B5EF4-FFF2-40B4-BE49-F238E27FC236}">
                <a16:creationId xmlns:a16="http://schemas.microsoft.com/office/drawing/2014/main" id="{A6405F3D-9B9D-D8F1-4BA8-F9B7E7BF7D01}"/>
              </a:ext>
            </a:extLst>
          </p:cNvPr>
          <p:cNvSpPr txBox="1"/>
          <p:nvPr/>
        </p:nvSpPr>
        <p:spPr>
          <a:xfrm>
            <a:off x="3448212" y="2783388"/>
            <a:ext cx="241455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7. Exception Handling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1" name="文本框 22">
            <a:extLst>
              <a:ext uri="{FF2B5EF4-FFF2-40B4-BE49-F238E27FC236}">
                <a16:creationId xmlns:a16="http://schemas.microsoft.com/office/drawing/2014/main" id="{58070F21-CBFD-F8E2-EAF5-7A769978A566}"/>
              </a:ext>
            </a:extLst>
          </p:cNvPr>
          <p:cNvSpPr txBox="1"/>
          <p:nvPr/>
        </p:nvSpPr>
        <p:spPr>
          <a:xfrm>
            <a:off x="1280917" y="4414604"/>
            <a:ext cx="2335868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0715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*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onduct critical code reviews and provide RCA for exceptions</a:t>
            </a:r>
          </a:p>
          <a:p>
            <a:pPr defTabSz="600715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*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E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nsure high-quality code, resolve issues, and facilitate knowledge transfer 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2" name="文本框 22">
            <a:extLst>
              <a:ext uri="{FF2B5EF4-FFF2-40B4-BE49-F238E27FC236}">
                <a16:creationId xmlns:a16="http://schemas.microsoft.com/office/drawing/2014/main" id="{30E44409-C278-F118-1F1E-DFFB9B1C59F5}"/>
              </a:ext>
            </a:extLst>
          </p:cNvPr>
          <p:cNvSpPr txBox="1"/>
          <p:nvPr/>
        </p:nvSpPr>
        <p:spPr>
          <a:xfrm>
            <a:off x="3644864" y="3598996"/>
            <a:ext cx="2158089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0715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*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D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evelop and implement exception handling procedures</a:t>
            </a:r>
          </a:p>
          <a:p>
            <a:pPr defTabSz="600715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*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E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nsure that automation processes are resilient and can handle errors 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3" name="文本框 22">
            <a:extLst>
              <a:ext uri="{FF2B5EF4-FFF2-40B4-BE49-F238E27FC236}">
                <a16:creationId xmlns:a16="http://schemas.microsoft.com/office/drawing/2014/main" id="{CC07AD4D-6051-5995-FAD6-D54390F8FD86}"/>
              </a:ext>
            </a:extLst>
          </p:cNvPr>
          <p:cNvSpPr txBox="1"/>
          <p:nvPr/>
        </p:nvSpPr>
        <p:spPr>
          <a:xfrm>
            <a:off x="5986983" y="3768281"/>
            <a:ext cx="2161385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0715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*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M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aintain transparent records related to licenses, servers, access credentials, ports, IP addresses, and other critical information</a:t>
            </a:r>
          </a:p>
          <a:p>
            <a:pPr defTabSz="600715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*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reate and manage detailed records for all relevant components to facilitate audits, maintenance, and troubleshooting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文本框 22">
            <a:extLst>
              <a:ext uri="{FF2B5EF4-FFF2-40B4-BE49-F238E27FC236}">
                <a16:creationId xmlns:a16="http://schemas.microsoft.com/office/drawing/2014/main" id="{7B12F9E1-95AB-DF1B-E2BC-65A972319FD9}"/>
              </a:ext>
            </a:extLst>
          </p:cNvPr>
          <p:cNvSpPr txBox="1"/>
          <p:nvPr/>
        </p:nvSpPr>
        <p:spPr>
          <a:xfrm>
            <a:off x="8347743" y="3565679"/>
            <a:ext cx="2119140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0715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*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T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he project is set to be delivered within a 12-month period</a:t>
            </a:r>
          </a:p>
          <a:p>
            <a:pPr defTabSz="600715"/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*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T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he deliverables will include assessments, design documents, development and testing reports, deployment plans, monitoring strategies, infrastructure records, and documentation of all processes and findings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7CE7FE9-D902-D1E0-31D1-3F5EDB0CE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48" y="2125460"/>
            <a:ext cx="588711" cy="58871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3D49A488-3BD9-A078-4855-C3943B61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233" y="2054657"/>
            <a:ext cx="778690" cy="77869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7570449-68EE-51C8-0BFB-AFE174563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611" y="2012904"/>
            <a:ext cx="731344" cy="73134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0CD38BB-2D19-FDAA-38E7-802FF8DDF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77566" y="2036362"/>
            <a:ext cx="707886" cy="707886"/>
          </a:xfrm>
          <a:prstGeom prst="rect">
            <a:avLst/>
          </a:prstGeom>
        </p:spPr>
      </p:pic>
      <p:sp>
        <p:nvSpPr>
          <p:cNvPr id="4" name="文本框 22">
            <a:extLst>
              <a:ext uri="{FF2B5EF4-FFF2-40B4-BE49-F238E27FC236}">
                <a16:creationId xmlns:a16="http://schemas.microsoft.com/office/drawing/2014/main" id="{84C0944F-FF8F-4593-884A-4208CCF98B4D}"/>
              </a:ext>
            </a:extLst>
          </p:cNvPr>
          <p:cNvSpPr txBox="1"/>
          <p:nvPr/>
        </p:nvSpPr>
        <p:spPr>
          <a:xfrm>
            <a:off x="5495672" y="2744248"/>
            <a:ext cx="309953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8. Documentation </a:t>
            </a:r>
          </a:p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and </a:t>
            </a:r>
          </a:p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Record Keeping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FE2BC007-336A-F451-75E9-686C23A47581}"/>
              </a:ext>
            </a:extLst>
          </p:cNvPr>
          <p:cNvSpPr txBox="1"/>
          <p:nvPr/>
        </p:nvSpPr>
        <p:spPr>
          <a:xfrm>
            <a:off x="8196329" y="2769394"/>
            <a:ext cx="236393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00715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9. Deliverables and Timeline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A99748-D3CE-CA47-46A2-1BFD418C7A41}"/>
              </a:ext>
            </a:extLst>
          </p:cNvPr>
          <p:cNvSpPr/>
          <p:nvPr/>
        </p:nvSpPr>
        <p:spPr>
          <a:xfrm>
            <a:off x="13468199" y="-172176"/>
            <a:ext cx="1295400" cy="898161"/>
          </a:xfrm>
          <a:prstGeom prst="rect">
            <a:avLst/>
          </a:prstGeom>
          <a:solidFill>
            <a:srgbClr val="09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E3D9D3-CB37-7BB4-23E7-516FC3DE0B17}"/>
              </a:ext>
            </a:extLst>
          </p:cNvPr>
          <p:cNvSpPr/>
          <p:nvPr/>
        </p:nvSpPr>
        <p:spPr>
          <a:xfrm>
            <a:off x="13468199" y="1007729"/>
            <a:ext cx="1295400" cy="898161"/>
          </a:xfrm>
          <a:prstGeom prst="rect">
            <a:avLst/>
          </a:prstGeom>
          <a:solidFill>
            <a:srgbClr val="3C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B6AA15-5424-06D9-D3C8-B6C5D95A65FE}"/>
              </a:ext>
            </a:extLst>
          </p:cNvPr>
          <p:cNvSpPr/>
          <p:nvPr/>
        </p:nvSpPr>
        <p:spPr>
          <a:xfrm>
            <a:off x="13506148" y="3437344"/>
            <a:ext cx="1295400" cy="898161"/>
          </a:xfrm>
          <a:prstGeom prst="rect">
            <a:avLst/>
          </a:prstGeom>
          <a:solidFill>
            <a:srgbClr val="00B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E077A9-3C69-0CA9-8B81-678420D1225E}"/>
              </a:ext>
            </a:extLst>
          </p:cNvPr>
          <p:cNvSpPr/>
          <p:nvPr/>
        </p:nvSpPr>
        <p:spPr>
          <a:xfrm>
            <a:off x="13468199" y="4688606"/>
            <a:ext cx="1295400" cy="898161"/>
          </a:xfrm>
          <a:prstGeom prst="rect">
            <a:avLst/>
          </a:prstGeom>
          <a:solidFill>
            <a:srgbClr val="2F9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B60535-4274-1D9E-D777-80B33768B8B7}"/>
              </a:ext>
            </a:extLst>
          </p:cNvPr>
          <p:cNvSpPr/>
          <p:nvPr/>
        </p:nvSpPr>
        <p:spPr>
          <a:xfrm>
            <a:off x="13468199" y="2232075"/>
            <a:ext cx="1295400" cy="898161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7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553">
            <a:extLst>
              <a:ext uri="{FF2B5EF4-FFF2-40B4-BE49-F238E27FC236}">
                <a16:creationId xmlns:a16="http://schemas.microsoft.com/office/drawing/2014/main" id="{377C2667-C8F0-F0C1-E8B4-9A311AC35788}"/>
              </a:ext>
            </a:extLst>
          </p:cNvPr>
          <p:cNvSpPr txBox="1"/>
          <p:nvPr/>
        </p:nvSpPr>
        <p:spPr>
          <a:xfrm>
            <a:off x="1114229" y="398421"/>
            <a:ext cx="1027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a typeface="Lato" charset="0"/>
                <a:cs typeface="Lato" charset="0"/>
              </a:rPr>
              <a:t>Technology Recommendations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BD7E1A-CE10-4B08-D55F-0D5837571017}"/>
              </a:ext>
            </a:extLst>
          </p:cNvPr>
          <p:cNvSpPr/>
          <p:nvPr/>
        </p:nvSpPr>
        <p:spPr>
          <a:xfrm>
            <a:off x="1072314" y="1145671"/>
            <a:ext cx="10361851" cy="615541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pPr lvl="0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Aptos Display" panose="020B0004020202020204" pitchFamily="34" charset="0"/>
                <a:cs typeface="+mn-ea"/>
                <a:sym typeface="+mn-lt"/>
              </a:rPr>
              <a:t>Based on the requirements outlined in the RPA Technical Architecture Program, here are some UiPath technology recommendations</a:t>
            </a:r>
          </a:p>
        </p:txBody>
      </p:sp>
      <p:cxnSp>
        <p:nvCxnSpPr>
          <p:cNvPr id="16" name="直接连接符 6">
            <a:extLst>
              <a:ext uri="{FF2B5EF4-FFF2-40B4-BE49-F238E27FC236}">
                <a16:creationId xmlns:a16="http://schemas.microsoft.com/office/drawing/2014/main" id="{83AB1816-699A-ED18-E3A9-D2DA8A70DB64}"/>
              </a:ext>
            </a:extLst>
          </p:cNvPr>
          <p:cNvCxnSpPr>
            <a:cxnSpLocks/>
          </p:cNvCxnSpPr>
          <p:nvPr/>
        </p:nvCxnSpPr>
        <p:spPr>
          <a:xfrm>
            <a:off x="1203733" y="1007729"/>
            <a:ext cx="5759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24695092-0789-A142-95E9-0A642E69731D}"/>
              </a:ext>
            </a:extLst>
          </p:cNvPr>
          <p:cNvGrpSpPr/>
          <p:nvPr/>
        </p:nvGrpSpPr>
        <p:grpSpPr>
          <a:xfrm>
            <a:off x="382938" y="3073573"/>
            <a:ext cx="1062960" cy="1063099"/>
            <a:chOff x="251288" y="2386116"/>
            <a:chExt cx="1062960" cy="1063099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40F00CD7-F99E-3944-F17C-9AE7E07CE37A}"/>
                </a:ext>
              </a:extLst>
            </p:cNvPr>
            <p:cNvSpPr/>
            <p:nvPr/>
          </p:nvSpPr>
          <p:spPr>
            <a:xfrm>
              <a:off x="251288" y="2386116"/>
              <a:ext cx="1062960" cy="1063099"/>
            </a:xfrm>
            <a:prstGeom prst="plus">
              <a:avLst/>
            </a:prstGeom>
            <a:noFill/>
            <a:ln w="127000">
              <a:solidFill>
                <a:srgbClr val="0940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E3F6CD2-FB9E-5A50-DC4A-502ED6E1056C}"/>
                </a:ext>
              </a:extLst>
            </p:cNvPr>
            <p:cNvSpPr/>
            <p:nvPr/>
          </p:nvSpPr>
          <p:spPr>
            <a:xfrm>
              <a:off x="527878" y="2660025"/>
              <a:ext cx="515212" cy="515279"/>
            </a:xfrm>
            <a:prstGeom prst="ellipse">
              <a:avLst/>
            </a:prstGeom>
            <a:noFill/>
            <a:ln w="25400">
              <a:solidFill>
                <a:srgbClr val="0940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5EF1714-D60D-9F2B-2427-EF4ADBE21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9941" y="2755552"/>
              <a:ext cx="332314" cy="332314"/>
            </a:xfrm>
            <a:prstGeom prst="rect">
              <a:avLst/>
            </a:prstGeom>
          </p:spPr>
        </p:pic>
      </p:grpSp>
      <p:sp>
        <p:nvSpPr>
          <p:cNvPr id="1066" name="Cross 1065">
            <a:extLst>
              <a:ext uri="{FF2B5EF4-FFF2-40B4-BE49-F238E27FC236}">
                <a16:creationId xmlns:a16="http://schemas.microsoft.com/office/drawing/2014/main" id="{EB7DBCD9-4FB0-ADEA-CA30-478DEB1297E7}"/>
              </a:ext>
            </a:extLst>
          </p:cNvPr>
          <p:cNvSpPr/>
          <p:nvPr/>
        </p:nvSpPr>
        <p:spPr>
          <a:xfrm>
            <a:off x="2511423" y="3057581"/>
            <a:ext cx="1062960" cy="1063099"/>
          </a:xfrm>
          <a:prstGeom prst="plus">
            <a:avLst/>
          </a:prstGeom>
          <a:solidFill>
            <a:schemeClr val="bg1"/>
          </a:solidFill>
          <a:ln w="127000">
            <a:solidFill>
              <a:srgbClr val="3C69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68" name="Oval 1067">
            <a:extLst>
              <a:ext uri="{FF2B5EF4-FFF2-40B4-BE49-F238E27FC236}">
                <a16:creationId xmlns:a16="http://schemas.microsoft.com/office/drawing/2014/main" id="{21CF4547-872E-D4A8-331F-3143D9CAB5C7}"/>
              </a:ext>
            </a:extLst>
          </p:cNvPr>
          <p:cNvSpPr/>
          <p:nvPr/>
        </p:nvSpPr>
        <p:spPr>
          <a:xfrm>
            <a:off x="2796647" y="3347482"/>
            <a:ext cx="515212" cy="515279"/>
          </a:xfrm>
          <a:prstGeom prst="ellipse">
            <a:avLst/>
          </a:prstGeom>
          <a:solidFill>
            <a:schemeClr val="bg1"/>
          </a:solidFill>
          <a:ln w="25400">
            <a:solidFill>
              <a:srgbClr val="3C6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69" name="Picture 1068">
            <a:extLst>
              <a:ext uri="{FF2B5EF4-FFF2-40B4-BE49-F238E27FC236}">
                <a16:creationId xmlns:a16="http://schemas.microsoft.com/office/drawing/2014/main" id="{2C3A4151-C991-528F-E3A6-3812E7790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710" y="3443009"/>
            <a:ext cx="332314" cy="3323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73" name="Cross 1072">
            <a:extLst>
              <a:ext uri="{FF2B5EF4-FFF2-40B4-BE49-F238E27FC236}">
                <a16:creationId xmlns:a16="http://schemas.microsoft.com/office/drawing/2014/main" id="{D6078492-FB46-E7D3-2D9B-3913C53E277C}"/>
              </a:ext>
            </a:extLst>
          </p:cNvPr>
          <p:cNvSpPr/>
          <p:nvPr/>
        </p:nvSpPr>
        <p:spPr>
          <a:xfrm>
            <a:off x="4496271" y="3026486"/>
            <a:ext cx="1062960" cy="1063099"/>
          </a:xfrm>
          <a:prstGeom prst="plus">
            <a:avLst/>
          </a:prstGeom>
          <a:noFill/>
          <a:ln w="1270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77" name="Rectangle 1076">
            <a:extLst>
              <a:ext uri="{FF2B5EF4-FFF2-40B4-BE49-F238E27FC236}">
                <a16:creationId xmlns:a16="http://schemas.microsoft.com/office/drawing/2014/main" id="{5E8E23C6-BD5A-DB95-6B5D-97380DD60829}"/>
              </a:ext>
            </a:extLst>
          </p:cNvPr>
          <p:cNvSpPr/>
          <p:nvPr/>
        </p:nvSpPr>
        <p:spPr>
          <a:xfrm>
            <a:off x="4275335" y="2555596"/>
            <a:ext cx="1580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5B9BD5"/>
                </a:solidFill>
                <a:latin typeface="Aptos Display" panose="020B0004020202020204" pitchFamily="34" charset="0"/>
                <a:cs typeface="+mn-ea"/>
                <a:sym typeface="+mn-lt"/>
              </a:rPr>
              <a:t>Infrastructure </a:t>
            </a:r>
          </a:p>
        </p:txBody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C5E63D48-FFC6-AA4F-6295-419A094259CC}"/>
              </a:ext>
            </a:extLst>
          </p:cNvPr>
          <p:cNvSpPr/>
          <p:nvPr/>
        </p:nvSpPr>
        <p:spPr>
          <a:xfrm>
            <a:off x="3959503" y="4471191"/>
            <a:ext cx="21364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  <a:cs typeface="+mn-ea"/>
                <a:sym typeface="+mn-lt"/>
              </a:rPr>
              <a:t>Cloud vs On-Premises Deployment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  <a:cs typeface="+mn-ea"/>
                <a:sym typeface="+mn-lt"/>
              </a:rPr>
              <a:t>Infrastructure Scaling</a:t>
            </a:r>
            <a:endParaRPr kumimoji="0" lang="ms-MY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1075" name="Oval 1074">
            <a:extLst>
              <a:ext uri="{FF2B5EF4-FFF2-40B4-BE49-F238E27FC236}">
                <a16:creationId xmlns:a16="http://schemas.microsoft.com/office/drawing/2014/main" id="{2C1472CB-E844-5DDA-0A6A-7F4ABF4FBCFA}"/>
              </a:ext>
            </a:extLst>
          </p:cNvPr>
          <p:cNvSpPr/>
          <p:nvPr/>
        </p:nvSpPr>
        <p:spPr>
          <a:xfrm>
            <a:off x="4773947" y="3300397"/>
            <a:ext cx="515212" cy="515279"/>
          </a:xfrm>
          <a:prstGeom prst="ellipse">
            <a:avLst/>
          </a:prstGeom>
          <a:noFill/>
          <a:ln w="254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76" name="Picture 1075">
            <a:extLst>
              <a:ext uri="{FF2B5EF4-FFF2-40B4-BE49-F238E27FC236}">
                <a16:creationId xmlns:a16="http://schemas.microsoft.com/office/drawing/2014/main" id="{DD32A11B-5117-972F-D2D7-1B51FAEFD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010" y="3395924"/>
            <a:ext cx="332314" cy="332314"/>
          </a:xfrm>
          <a:prstGeom prst="rect">
            <a:avLst/>
          </a:prstGeom>
        </p:spPr>
      </p:pic>
      <p:sp>
        <p:nvSpPr>
          <p:cNvPr id="1080" name="Cross 1079">
            <a:extLst>
              <a:ext uri="{FF2B5EF4-FFF2-40B4-BE49-F238E27FC236}">
                <a16:creationId xmlns:a16="http://schemas.microsoft.com/office/drawing/2014/main" id="{AEC5D1B9-2F5C-CD53-5357-66BA9FC5417E}"/>
              </a:ext>
            </a:extLst>
          </p:cNvPr>
          <p:cNvSpPr/>
          <p:nvPr/>
        </p:nvSpPr>
        <p:spPr>
          <a:xfrm>
            <a:off x="6267465" y="3031233"/>
            <a:ext cx="1062960" cy="1063099"/>
          </a:xfrm>
          <a:prstGeom prst="plus">
            <a:avLst/>
          </a:prstGeom>
          <a:noFill/>
          <a:ln w="127000">
            <a:solidFill>
              <a:srgbClr val="00B5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9202DA2B-F34A-A94B-4392-105FBD06A149}"/>
              </a:ext>
            </a:extLst>
          </p:cNvPr>
          <p:cNvSpPr/>
          <p:nvPr/>
        </p:nvSpPr>
        <p:spPr>
          <a:xfrm>
            <a:off x="6087852" y="2012244"/>
            <a:ext cx="14221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00B5E6"/>
                </a:solidFill>
                <a:latin typeface="Aptos Display" panose="020B0004020202020204" pitchFamily="34" charset="0"/>
                <a:cs typeface="+mn-ea"/>
                <a:sym typeface="+mn-lt"/>
              </a:rPr>
              <a:t>Security </a:t>
            </a:r>
          </a:p>
          <a:p>
            <a:pPr algn="ctr"/>
            <a:r>
              <a:rPr lang="en-US" altLang="zh-CN" b="1" dirty="0">
                <a:solidFill>
                  <a:srgbClr val="00B5E6"/>
                </a:solidFill>
                <a:latin typeface="Aptos Display" panose="020B0004020202020204" pitchFamily="34" charset="0"/>
                <a:cs typeface="+mn-ea"/>
                <a:sym typeface="+mn-lt"/>
              </a:rPr>
              <a:t>and </a:t>
            </a:r>
          </a:p>
          <a:p>
            <a:pPr algn="ctr"/>
            <a:r>
              <a:rPr lang="en-US" altLang="zh-CN" b="1" dirty="0">
                <a:solidFill>
                  <a:srgbClr val="00B5E6"/>
                </a:solidFill>
                <a:latin typeface="Aptos Display" panose="020B0004020202020204" pitchFamily="34" charset="0"/>
                <a:cs typeface="+mn-ea"/>
                <a:sym typeface="+mn-lt"/>
              </a:rPr>
              <a:t>Compliance </a:t>
            </a:r>
            <a:endParaRPr lang="en-US" b="1" dirty="0">
              <a:solidFill>
                <a:srgbClr val="00B5E6"/>
              </a:solidFill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1085" name="Rectangle 1084">
            <a:extLst>
              <a:ext uri="{FF2B5EF4-FFF2-40B4-BE49-F238E27FC236}">
                <a16:creationId xmlns:a16="http://schemas.microsoft.com/office/drawing/2014/main" id="{32321A45-2054-D5D9-DF2C-05B560A11429}"/>
              </a:ext>
            </a:extLst>
          </p:cNvPr>
          <p:cNvSpPr/>
          <p:nvPr/>
        </p:nvSpPr>
        <p:spPr>
          <a:xfrm>
            <a:off x="5708947" y="4528525"/>
            <a:ext cx="225127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  <a:cs typeface="+mn-ea"/>
                <a:sym typeface="+mn-lt"/>
              </a:rPr>
              <a:t>Role-Based Access Control (RBAC)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ms-MY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  <a:cs typeface="+mn-ea"/>
                <a:sym typeface="+mn-lt"/>
              </a:rPr>
              <a:t>Data Encryption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ms-MY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  <a:cs typeface="+mn-ea"/>
                <a:sym typeface="+mn-lt"/>
              </a:rPr>
              <a:t>Secure Credentials Management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ms-MY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  <a:cs typeface="+mn-ea"/>
                <a:sym typeface="+mn-lt"/>
              </a:rPr>
              <a:t>Auditing and Compliance Monitoring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3913E085-0862-C08D-C537-C964C07CAE94}"/>
              </a:ext>
            </a:extLst>
          </p:cNvPr>
          <p:cNvSpPr/>
          <p:nvPr/>
        </p:nvSpPr>
        <p:spPr>
          <a:xfrm>
            <a:off x="7790518" y="4524032"/>
            <a:ext cx="22512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  <a:cs typeface="+mn-ea"/>
                <a:sym typeface="+mn-lt"/>
              </a:rPr>
              <a:t>Reusability &amp; Modularity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ms-MY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  <a:cs typeface="+mn-ea"/>
                <a:sym typeface="+mn-lt"/>
              </a:rPr>
              <a:t>DevOps for RPA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ms-MY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  <a:cs typeface="+mn-ea"/>
                <a:sym typeface="+mn-lt"/>
              </a:rPr>
              <a:t>Exception Handling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ms-MY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  <a:cs typeface="+mn-ea"/>
                <a:sym typeface="+mn-lt"/>
              </a:rPr>
              <a:t>Testing and Quality Assurance</a:t>
            </a:r>
          </a:p>
        </p:txBody>
      </p:sp>
      <p:sp>
        <p:nvSpPr>
          <p:cNvPr id="1105" name="Rectangle 1104">
            <a:extLst>
              <a:ext uri="{FF2B5EF4-FFF2-40B4-BE49-F238E27FC236}">
                <a16:creationId xmlns:a16="http://schemas.microsoft.com/office/drawing/2014/main" id="{4EEAE771-80F2-484F-FF4D-42B95D970820}"/>
              </a:ext>
            </a:extLst>
          </p:cNvPr>
          <p:cNvSpPr/>
          <p:nvPr/>
        </p:nvSpPr>
        <p:spPr>
          <a:xfrm>
            <a:off x="9688199" y="4491671"/>
            <a:ext cx="22512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  <a:cs typeface="+mn-ea"/>
                <a:sym typeface="+mn-lt"/>
              </a:rPr>
              <a:t>Bot Performance Monitoring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ms-MY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  <a:cs typeface="+mn-ea"/>
                <a:sym typeface="+mn-lt"/>
              </a:rPr>
              <a:t>Continuous Improvement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ms-MY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1082" name="Oval 1081">
            <a:extLst>
              <a:ext uri="{FF2B5EF4-FFF2-40B4-BE49-F238E27FC236}">
                <a16:creationId xmlns:a16="http://schemas.microsoft.com/office/drawing/2014/main" id="{2966D320-4BD3-8D0B-3772-A7FC000AD6F0}"/>
              </a:ext>
            </a:extLst>
          </p:cNvPr>
          <p:cNvSpPr/>
          <p:nvPr/>
        </p:nvSpPr>
        <p:spPr>
          <a:xfrm>
            <a:off x="6538816" y="3307771"/>
            <a:ext cx="515212" cy="515279"/>
          </a:xfrm>
          <a:prstGeom prst="ellipse">
            <a:avLst/>
          </a:prstGeom>
          <a:noFill/>
          <a:ln w="25400">
            <a:solidFill>
              <a:srgbClr val="00B5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83" name="Picture 1082">
            <a:extLst>
              <a:ext uri="{FF2B5EF4-FFF2-40B4-BE49-F238E27FC236}">
                <a16:creationId xmlns:a16="http://schemas.microsoft.com/office/drawing/2014/main" id="{F81A3D2B-4939-A4AF-2ED0-B7BA8D210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879" y="3403298"/>
            <a:ext cx="332314" cy="332314"/>
          </a:xfrm>
          <a:prstGeom prst="rect">
            <a:avLst/>
          </a:prstGeom>
        </p:spPr>
      </p:pic>
      <p:sp>
        <p:nvSpPr>
          <p:cNvPr id="1087" name="Cross 1086">
            <a:extLst>
              <a:ext uri="{FF2B5EF4-FFF2-40B4-BE49-F238E27FC236}">
                <a16:creationId xmlns:a16="http://schemas.microsoft.com/office/drawing/2014/main" id="{35F60845-EFCF-C3E5-E730-E73087EE49DB}"/>
              </a:ext>
            </a:extLst>
          </p:cNvPr>
          <p:cNvSpPr/>
          <p:nvPr/>
        </p:nvSpPr>
        <p:spPr>
          <a:xfrm>
            <a:off x="8111242" y="3031233"/>
            <a:ext cx="1062960" cy="1063099"/>
          </a:xfrm>
          <a:prstGeom prst="plus">
            <a:avLst/>
          </a:prstGeom>
          <a:noFill/>
          <a:ln w="127000">
            <a:solidFill>
              <a:srgbClr val="2F9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540F4E3F-2005-B152-9432-D2941864FD6F}"/>
              </a:ext>
            </a:extLst>
          </p:cNvPr>
          <p:cNvSpPr/>
          <p:nvPr/>
        </p:nvSpPr>
        <p:spPr>
          <a:xfrm>
            <a:off x="7861653" y="2060205"/>
            <a:ext cx="15942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2F959D"/>
                </a:solidFill>
                <a:latin typeface="Aptos Display" panose="020B0004020202020204" pitchFamily="34" charset="0"/>
                <a:cs typeface="+mn-ea"/>
                <a:sym typeface="+mn-lt"/>
              </a:rPr>
              <a:t>Development </a:t>
            </a:r>
          </a:p>
          <a:p>
            <a:pPr algn="ctr"/>
            <a:r>
              <a:rPr lang="en-US" altLang="zh-CN" b="1" dirty="0">
                <a:solidFill>
                  <a:srgbClr val="2F959D"/>
                </a:solidFill>
                <a:latin typeface="Aptos Display" panose="020B0004020202020204" pitchFamily="34" charset="0"/>
                <a:cs typeface="+mn-ea"/>
                <a:sym typeface="+mn-lt"/>
              </a:rPr>
              <a:t>&amp; </a:t>
            </a:r>
          </a:p>
          <a:p>
            <a:pPr algn="ctr"/>
            <a:r>
              <a:rPr lang="en-US" altLang="zh-CN" b="1" dirty="0">
                <a:solidFill>
                  <a:srgbClr val="2F959D"/>
                </a:solidFill>
                <a:latin typeface="Aptos Display" panose="020B0004020202020204" pitchFamily="34" charset="0"/>
                <a:cs typeface="+mn-ea"/>
                <a:sym typeface="+mn-lt"/>
              </a:rPr>
              <a:t>Best Practices</a:t>
            </a:r>
            <a:endParaRPr lang="en-US" b="1" dirty="0">
              <a:solidFill>
                <a:srgbClr val="2F959D"/>
              </a:solidFill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1089" name="Oval 1088">
            <a:extLst>
              <a:ext uri="{FF2B5EF4-FFF2-40B4-BE49-F238E27FC236}">
                <a16:creationId xmlns:a16="http://schemas.microsoft.com/office/drawing/2014/main" id="{13914F56-AA2E-F919-3977-4845914F55D5}"/>
              </a:ext>
            </a:extLst>
          </p:cNvPr>
          <p:cNvSpPr/>
          <p:nvPr/>
        </p:nvSpPr>
        <p:spPr>
          <a:xfrm>
            <a:off x="8387968" y="3301334"/>
            <a:ext cx="515212" cy="515279"/>
          </a:xfrm>
          <a:prstGeom prst="ellipse">
            <a:avLst/>
          </a:prstGeom>
          <a:noFill/>
          <a:ln w="25400">
            <a:solidFill>
              <a:srgbClr val="2F95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90" name="Picture 1089">
            <a:extLst>
              <a:ext uri="{FF2B5EF4-FFF2-40B4-BE49-F238E27FC236}">
                <a16:creationId xmlns:a16="http://schemas.microsoft.com/office/drawing/2014/main" id="{6464EB16-AC3E-A304-4F0F-BDC0BF4B8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031" y="3396861"/>
            <a:ext cx="332314" cy="332314"/>
          </a:xfrm>
          <a:prstGeom prst="rect">
            <a:avLst/>
          </a:prstGeom>
        </p:spPr>
      </p:pic>
      <p:sp>
        <p:nvSpPr>
          <p:cNvPr id="1094" name="Cross 1093">
            <a:extLst>
              <a:ext uri="{FF2B5EF4-FFF2-40B4-BE49-F238E27FC236}">
                <a16:creationId xmlns:a16="http://schemas.microsoft.com/office/drawing/2014/main" id="{9EFD9D4B-372C-87BC-743B-B992A48B7A05}"/>
              </a:ext>
            </a:extLst>
          </p:cNvPr>
          <p:cNvSpPr/>
          <p:nvPr/>
        </p:nvSpPr>
        <p:spPr>
          <a:xfrm>
            <a:off x="9899723" y="3012096"/>
            <a:ext cx="1062960" cy="1063099"/>
          </a:xfrm>
          <a:prstGeom prst="plus">
            <a:avLst/>
          </a:prstGeom>
          <a:noFill/>
          <a:ln w="127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98" name="Rectangle 1097">
            <a:extLst>
              <a:ext uri="{FF2B5EF4-FFF2-40B4-BE49-F238E27FC236}">
                <a16:creationId xmlns:a16="http://schemas.microsoft.com/office/drawing/2014/main" id="{1CBE1195-CF34-795B-9B8A-DDCFDE2A2EEE}"/>
              </a:ext>
            </a:extLst>
          </p:cNvPr>
          <p:cNvSpPr/>
          <p:nvPr/>
        </p:nvSpPr>
        <p:spPr>
          <a:xfrm>
            <a:off x="9554830" y="2025778"/>
            <a:ext cx="16763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472C4"/>
                </a:solidFill>
                <a:latin typeface="Aptos Display" panose="020B0004020202020204" pitchFamily="34" charset="0"/>
                <a:cs typeface="+mn-ea"/>
                <a:sym typeface="+mn-lt"/>
              </a:rPr>
              <a:t>Monitoring </a:t>
            </a:r>
          </a:p>
          <a:p>
            <a:pPr algn="ctr"/>
            <a:r>
              <a:rPr lang="en-US" altLang="zh-CN" b="1" dirty="0">
                <a:solidFill>
                  <a:srgbClr val="4472C4"/>
                </a:solidFill>
                <a:latin typeface="Aptos Display" panose="020B0004020202020204" pitchFamily="34" charset="0"/>
                <a:cs typeface="+mn-ea"/>
                <a:sym typeface="+mn-lt"/>
              </a:rPr>
              <a:t>and </a:t>
            </a:r>
          </a:p>
          <a:p>
            <a:pPr algn="ctr"/>
            <a:r>
              <a:rPr lang="en-US" altLang="zh-CN" b="1" dirty="0">
                <a:solidFill>
                  <a:srgbClr val="4472C4"/>
                </a:solidFill>
                <a:latin typeface="Aptos Display" panose="020B0004020202020204" pitchFamily="34" charset="0"/>
                <a:cs typeface="+mn-ea"/>
                <a:sym typeface="+mn-lt"/>
              </a:rPr>
              <a:t>Optimization</a:t>
            </a:r>
            <a:endParaRPr lang="en-US" b="1" dirty="0">
              <a:solidFill>
                <a:srgbClr val="4472C4"/>
              </a:solidFill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1096" name="Oval 1095">
            <a:extLst>
              <a:ext uri="{FF2B5EF4-FFF2-40B4-BE49-F238E27FC236}">
                <a16:creationId xmlns:a16="http://schemas.microsoft.com/office/drawing/2014/main" id="{62EAB806-57E8-C640-65BC-AACEEFCCABB4}"/>
              </a:ext>
            </a:extLst>
          </p:cNvPr>
          <p:cNvSpPr/>
          <p:nvPr/>
        </p:nvSpPr>
        <p:spPr>
          <a:xfrm>
            <a:off x="10180694" y="3284158"/>
            <a:ext cx="515212" cy="515279"/>
          </a:xfrm>
          <a:prstGeom prst="ellipse">
            <a:avLst/>
          </a:prstGeom>
          <a:noFill/>
          <a:ln w="254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97" name="Picture 1096">
            <a:extLst>
              <a:ext uri="{FF2B5EF4-FFF2-40B4-BE49-F238E27FC236}">
                <a16:creationId xmlns:a16="http://schemas.microsoft.com/office/drawing/2014/main" id="{478B16ED-9A68-3679-81E7-633524037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757" y="3379685"/>
            <a:ext cx="332314" cy="332314"/>
          </a:xfrm>
          <a:prstGeom prst="rect">
            <a:avLst/>
          </a:prstGeom>
        </p:spPr>
      </p:pic>
      <p:sp>
        <p:nvSpPr>
          <p:cNvPr id="1100" name="Rectangle 1099">
            <a:extLst>
              <a:ext uri="{FF2B5EF4-FFF2-40B4-BE49-F238E27FC236}">
                <a16:creationId xmlns:a16="http://schemas.microsoft.com/office/drawing/2014/main" id="{189DF9D8-57E5-A65B-7D18-5CBEB05C12A0}"/>
              </a:ext>
            </a:extLst>
          </p:cNvPr>
          <p:cNvSpPr/>
          <p:nvPr/>
        </p:nvSpPr>
        <p:spPr>
          <a:xfrm>
            <a:off x="4899" y="2041715"/>
            <a:ext cx="19747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94074"/>
                </a:solidFill>
                <a:effectLst/>
                <a:uLnTx/>
                <a:uFillTx/>
                <a:latin typeface="Aptos Display" panose="020B0004020202020204" pitchFamily="34" charset="0"/>
                <a:cs typeface="+mn-ea"/>
                <a:sym typeface="+mn-lt"/>
              </a:rPr>
              <a:t>UiPath Platform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94074"/>
                </a:solidFill>
                <a:effectLst/>
                <a:uLnTx/>
                <a:uFillTx/>
                <a:latin typeface="Aptos Display" panose="020B0004020202020204" pitchFamily="34" charset="0"/>
                <a:cs typeface="+mn-ea"/>
                <a:sym typeface="+mn-lt"/>
              </a:rPr>
              <a:t>and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94074"/>
                </a:solidFill>
                <a:effectLst/>
                <a:uLnTx/>
                <a:uFillTx/>
                <a:latin typeface="Aptos Display" panose="020B0004020202020204" pitchFamily="34" charset="0"/>
                <a:cs typeface="+mn-ea"/>
                <a:sym typeface="+mn-lt"/>
              </a:rPr>
              <a:t>Core Components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94074"/>
              </a:solidFill>
              <a:effectLst/>
              <a:uLnTx/>
              <a:uFillTx/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1101" name="Rectangle 1100">
            <a:extLst>
              <a:ext uri="{FF2B5EF4-FFF2-40B4-BE49-F238E27FC236}">
                <a16:creationId xmlns:a16="http://schemas.microsoft.com/office/drawing/2014/main" id="{8476C818-DB30-8B95-8125-4742C8B34331}"/>
              </a:ext>
            </a:extLst>
          </p:cNvPr>
          <p:cNvSpPr/>
          <p:nvPr/>
        </p:nvSpPr>
        <p:spPr>
          <a:xfrm>
            <a:off x="103388" y="4496993"/>
            <a:ext cx="197309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  <a:cs typeface="+mn-ea"/>
                <a:sym typeface="+mn-lt"/>
              </a:rPr>
              <a:t>UiPath Studio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  <a:cs typeface="+mn-ea"/>
                <a:sym typeface="+mn-lt"/>
              </a:rPr>
              <a:t>UiPath Orchestrator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0B0004020202020204" pitchFamily="34" charset="0"/>
                <a:cs typeface="+mn-ea"/>
                <a:sym typeface="+mn-lt"/>
              </a:rPr>
              <a:t>UiPath Robots (Attended and Unattended)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ms-MY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1102" name="Rectangle 1101">
            <a:extLst>
              <a:ext uri="{FF2B5EF4-FFF2-40B4-BE49-F238E27FC236}">
                <a16:creationId xmlns:a16="http://schemas.microsoft.com/office/drawing/2014/main" id="{8766A3B7-0814-317C-628C-668DDA3105C6}"/>
              </a:ext>
            </a:extLst>
          </p:cNvPr>
          <p:cNvSpPr/>
          <p:nvPr/>
        </p:nvSpPr>
        <p:spPr>
          <a:xfrm>
            <a:off x="1901402" y="4496993"/>
            <a:ext cx="224097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prstClr val="black"/>
                </a:solidFill>
                <a:latin typeface="Aptos Display" panose="020B0004020202020204" pitchFamily="34" charset="0"/>
                <a:cs typeface="+mn-ea"/>
                <a:sym typeface="+mn-lt"/>
              </a:rPr>
              <a:t> UiPath Action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ptos Display" panose="020B0004020202020204" pitchFamily="34" charset="0"/>
                <a:cs typeface="+mn-ea"/>
              </a:rPr>
              <a:t>UiPath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ptos Display" panose="020B0004020202020204" pitchFamily="34" charset="0"/>
                <a:cs typeface="+mn-ea"/>
              </a:rPr>
              <a:t>UiPath AI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ptos Display" panose="020B0004020202020204" pitchFamily="34" charset="0"/>
                <a:cs typeface="+mn-ea"/>
              </a:rPr>
              <a:t>UiPath Task Mining and Process Mining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prstClr val="black"/>
              </a:solidFill>
              <a:latin typeface="Aptos Display" panose="020B0004020202020204" pitchFamily="34" charset="0"/>
              <a:cs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ms-MY" sz="1600" b="1" dirty="0">
              <a:solidFill>
                <a:prstClr val="black"/>
              </a:solidFill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1103" name="Rectangle 1102">
            <a:extLst>
              <a:ext uri="{FF2B5EF4-FFF2-40B4-BE49-F238E27FC236}">
                <a16:creationId xmlns:a16="http://schemas.microsoft.com/office/drawing/2014/main" id="{F5BF8DFB-BBAB-DE36-0143-2876669E0169}"/>
              </a:ext>
            </a:extLst>
          </p:cNvPr>
          <p:cNvSpPr/>
          <p:nvPr/>
        </p:nvSpPr>
        <p:spPr>
          <a:xfrm>
            <a:off x="2354106" y="2025778"/>
            <a:ext cx="1444691" cy="92333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3C6997"/>
                </a:solidFill>
                <a:latin typeface="Aptos Display" panose="020B0004020202020204" pitchFamily="34" charset="0"/>
                <a:cs typeface="+mn-ea"/>
                <a:sym typeface="+mn-lt"/>
              </a:rPr>
              <a:t>UiPath Tools </a:t>
            </a:r>
          </a:p>
          <a:p>
            <a:pPr algn="ctr"/>
            <a:r>
              <a:rPr lang="en-US" altLang="zh-CN" b="1" dirty="0">
                <a:solidFill>
                  <a:srgbClr val="3C6997"/>
                </a:solidFill>
                <a:latin typeface="Aptos Display" panose="020B0004020202020204" pitchFamily="34" charset="0"/>
                <a:cs typeface="+mn-ea"/>
                <a:sym typeface="+mn-lt"/>
              </a:rPr>
              <a:t>and </a:t>
            </a:r>
          </a:p>
          <a:p>
            <a:pPr algn="ctr"/>
            <a:r>
              <a:rPr lang="en-US" altLang="zh-CN" b="1" dirty="0">
                <a:solidFill>
                  <a:srgbClr val="3C6997"/>
                </a:solidFill>
                <a:latin typeface="Aptos Display" panose="020B0004020202020204" pitchFamily="34" charset="0"/>
                <a:cs typeface="+mn-ea"/>
                <a:sym typeface="+mn-lt"/>
              </a:rPr>
              <a:t>Integrations</a:t>
            </a:r>
            <a:endParaRPr lang="en-US" b="1" dirty="0">
              <a:solidFill>
                <a:srgbClr val="3C6997"/>
              </a:solidFill>
              <a:latin typeface="Aptos Display" panose="020B0004020202020204" pitchFamily="34" charset="0"/>
              <a:cs typeface="+mn-ea"/>
              <a:sym typeface="+mn-lt"/>
            </a:endParaRPr>
          </a:p>
        </p:txBody>
      </p:sp>
      <p:sp>
        <p:nvSpPr>
          <p:cNvPr id="1112" name="Rectangle 1111">
            <a:extLst>
              <a:ext uri="{FF2B5EF4-FFF2-40B4-BE49-F238E27FC236}">
                <a16:creationId xmlns:a16="http://schemas.microsoft.com/office/drawing/2014/main" id="{853351D3-E80A-9952-AEE6-AE2333815E0C}"/>
              </a:ext>
            </a:extLst>
          </p:cNvPr>
          <p:cNvSpPr/>
          <p:nvPr/>
        </p:nvSpPr>
        <p:spPr>
          <a:xfrm>
            <a:off x="13468199" y="-172176"/>
            <a:ext cx="1295400" cy="898161"/>
          </a:xfrm>
          <a:prstGeom prst="rect">
            <a:avLst/>
          </a:prstGeom>
          <a:solidFill>
            <a:srgbClr val="09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3" name="Rectangle 1112">
            <a:extLst>
              <a:ext uri="{FF2B5EF4-FFF2-40B4-BE49-F238E27FC236}">
                <a16:creationId xmlns:a16="http://schemas.microsoft.com/office/drawing/2014/main" id="{72CBD35E-9400-A5BB-16A0-FDA779B97C5A}"/>
              </a:ext>
            </a:extLst>
          </p:cNvPr>
          <p:cNvSpPr/>
          <p:nvPr/>
        </p:nvSpPr>
        <p:spPr>
          <a:xfrm>
            <a:off x="13468199" y="1007729"/>
            <a:ext cx="1295400" cy="898161"/>
          </a:xfrm>
          <a:prstGeom prst="rect">
            <a:avLst/>
          </a:prstGeom>
          <a:solidFill>
            <a:srgbClr val="3C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4" name="Rectangle 1113">
            <a:extLst>
              <a:ext uri="{FF2B5EF4-FFF2-40B4-BE49-F238E27FC236}">
                <a16:creationId xmlns:a16="http://schemas.microsoft.com/office/drawing/2014/main" id="{AA6DD870-BB9B-5972-9346-34412C35CB89}"/>
              </a:ext>
            </a:extLst>
          </p:cNvPr>
          <p:cNvSpPr/>
          <p:nvPr/>
        </p:nvSpPr>
        <p:spPr>
          <a:xfrm>
            <a:off x="13506148" y="3437344"/>
            <a:ext cx="1295400" cy="898161"/>
          </a:xfrm>
          <a:prstGeom prst="rect">
            <a:avLst/>
          </a:prstGeom>
          <a:solidFill>
            <a:srgbClr val="00B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5" name="Rectangle 1114">
            <a:extLst>
              <a:ext uri="{FF2B5EF4-FFF2-40B4-BE49-F238E27FC236}">
                <a16:creationId xmlns:a16="http://schemas.microsoft.com/office/drawing/2014/main" id="{C1C465E3-D3EB-F500-EC62-1A45D8C9DCF2}"/>
              </a:ext>
            </a:extLst>
          </p:cNvPr>
          <p:cNvSpPr/>
          <p:nvPr/>
        </p:nvSpPr>
        <p:spPr>
          <a:xfrm>
            <a:off x="13468199" y="4688606"/>
            <a:ext cx="1295400" cy="898161"/>
          </a:xfrm>
          <a:prstGeom prst="rect">
            <a:avLst/>
          </a:prstGeom>
          <a:solidFill>
            <a:srgbClr val="2F9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6" name="Rectangle 1115">
            <a:extLst>
              <a:ext uri="{FF2B5EF4-FFF2-40B4-BE49-F238E27FC236}">
                <a16:creationId xmlns:a16="http://schemas.microsoft.com/office/drawing/2014/main" id="{A860A592-F8FF-5BF6-A8EA-DDCD3EBD1A24}"/>
              </a:ext>
            </a:extLst>
          </p:cNvPr>
          <p:cNvSpPr/>
          <p:nvPr/>
        </p:nvSpPr>
        <p:spPr>
          <a:xfrm>
            <a:off x="13468199" y="2232075"/>
            <a:ext cx="1295400" cy="898161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D072A957-7ACB-83C7-8DB3-8937F4B88091}"/>
              </a:ext>
            </a:extLst>
          </p:cNvPr>
          <p:cNvSpPr/>
          <p:nvPr/>
        </p:nvSpPr>
        <p:spPr>
          <a:xfrm>
            <a:off x="13468199" y="5769350"/>
            <a:ext cx="1295400" cy="898161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TextBox 1118">
            <a:extLst>
              <a:ext uri="{FF2B5EF4-FFF2-40B4-BE49-F238E27FC236}">
                <a16:creationId xmlns:a16="http://schemas.microsoft.com/office/drawing/2014/main" id="{7B3DB4CE-8AF8-66EF-328E-72064475DEB0}"/>
              </a:ext>
            </a:extLst>
          </p:cNvPr>
          <p:cNvSpPr txBox="1"/>
          <p:nvPr/>
        </p:nvSpPr>
        <p:spPr>
          <a:xfrm>
            <a:off x="1770743" y="3395924"/>
            <a:ext cx="300383" cy="637849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</a:ln>
        </p:spPr>
        <p:txBody>
          <a:bodyPr wrap="square" lIns="72000" tIns="72000" rIns="72000" bIns="7200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sz="3200" b="1" kern="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7B4E6B9F-50D4-C3B7-9FCB-CA7E508B7991}"/>
              </a:ext>
            </a:extLst>
          </p:cNvPr>
          <p:cNvSpPr txBox="1"/>
          <p:nvPr/>
        </p:nvSpPr>
        <p:spPr>
          <a:xfrm>
            <a:off x="3863939" y="3335196"/>
            <a:ext cx="300383" cy="637849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</a:ln>
        </p:spPr>
        <p:txBody>
          <a:bodyPr wrap="square" lIns="72000" tIns="72000" rIns="72000" bIns="7200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sz="3200" b="1" kern="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121" name="TextBox 1120">
            <a:extLst>
              <a:ext uri="{FF2B5EF4-FFF2-40B4-BE49-F238E27FC236}">
                <a16:creationId xmlns:a16="http://schemas.microsoft.com/office/drawing/2014/main" id="{78B3A2F9-A837-0341-5FEF-B5CBC858DE08}"/>
              </a:ext>
            </a:extLst>
          </p:cNvPr>
          <p:cNvSpPr txBox="1"/>
          <p:nvPr/>
        </p:nvSpPr>
        <p:spPr>
          <a:xfrm>
            <a:off x="5720702" y="3335196"/>
            <a:ext cx="300383" cy="637849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</a:ln>
        </p:spPr>
        <p:txBody>
          <a:bodyPr wrap="square" lIns="72000" tIns="72000" rIns="72000" bIns="7200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sz="3200" b="1" kern="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E7E6D763-9353-EE0D-65A0-464979C14D5A}"/>
              </a:ext>
            </a:extLst>
          </p:cNvPr>
          <p:cNvSpPr txBox="1"/>
          <p:nvPr/>
        </p:nvSpPr>
        <p:spPr>
          <a:xfrm>
            <a:off x="7550116" y="3331716"/>
            <a:ext cx="300383" cy="637849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</a:ln>
        </p:spPr>
        <p:txBody>
          <a:bodyPr wrap="square" lIns="72000" tIns="72000" rIns="72000" bIns="7200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sz="3200" b="1" kern="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260502DB-F3FA-FF51-528F-C360EE8572A9}"/>
              </a:ext>
            </a:extLst>
          </p:cNvPr>
          <p:cNvSpPr txBox="1"/>
          <p:nvPr/>
        </p:nvSpPr>
        <p:spPr>
          <a:xfrm>
            <a:off x="9356863" y="3301334"/>
            <a:ext cx="300383" cy="637849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</a:ln>
        </p:spPr>
        <p:txBody>
          <a:bodyPr wrap="square" lIns="72000" tIns="72000" rIns="72000" bIns="7200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sz="3200" b="1" kern="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3987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55">
            <a:extLst>
              <a:ext uri="{FF2B5EF4-FFF2-40B4-BE49-F238E27FC236}">
                <a16:creationId xmlns:a16="http://schemas.microsoft.com/office/drawing/2014/main" id="{508E6866-D448-0FBD-51C1-BEC7DD9969A0}"/>
              </a:ext>
            </a:extLst>
          </p:cNvPr>
          <p:cNvCxnSpPr>
            <a:cxnSpLocks/>
          </p:cNvCxnSpPr>
          <p:nvPr/>
        </p:nvCxnSpPr>
        <p:spPr>
          <a:xfrm>
            <a:off x="0" y="3414007"/>
            <a:ext cx="11392252" cy="12253"/>
          </a:xfrm>
          <a:prstGeom prst="line">
            <a:avLst/>
          </a:prstGeom>
          <a:ln w="50800">
            <a:solidFill>
              <a:srgbClr val="00206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泪滴形 57">
            <a:extLst>
              <a:ext uri="{FF2B5EF4-FFF2-40B4-BE49-F238E27FC236}">
                <a16:creationId xmlns:a16="http://schemas.microsoft.com/office/drawing/2014/main" id="{9B1EF211-5E60-AEE5-E49C-6F68B6E9D32E}"/>
              </a:ext>
            </a:extLst>
          </p:cNvPr>
          <p:cNvSpPr/>
          <p:nvPr/>
        </p:nvSpPr>
        <p:spPr>
          <a:xfrm rot="8115179">
            <a:off x="1088961" y="1654060"/>
            <a:ext cx="1474626" cy="1474626"/>
          </a:xfrm>
          <a:prstGeom prst="teardrop">
            <a:avLst/>
          </a:prstGeom>
          <a:solidFill>
            <a:srgbClr val="09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58">
            <a:extLst>
              <a:ext uri="{FF2B5EF4-FFF2-40B4-BE49-F238E27FC236}">
                <a16:creationId xmlns:a16="http://schemas.microsoft.com/office/drawing/2014/main" id="{EACFD320-170B-B83F-44D2-96271EC887D2}"/>
              </a:ext>
            </a:extLst>
          </p:cNvPr>
          <p:cNvGrpSpPr/>
          <p:nvPr/>
        </p:nvGrpSpPr>
        <p:grpSpPr>
          <a:xfrm>
            <a:off x="511514" y="3578370"/>
            <a:ext cx="2557735" cy="2835116"/>
            <a:chOff x="1077672" y="2896564"/>
            <a:chExt cx="2557735" cy="2835116"/>
          </a:xfrm>
        </p:grpSpPr>
        <p:sp>
          <p:nvSpPr>
            <p:cNvPr id="11" name="TextBox 41">
              <a:extLst>
                <a:ext uri="{FF2B5EF4-FFF2-40B4-BE49-F238E27FC236}">
                  <a16:creationId xmlns:a16="http://schemas.microsoft.com/office/drawing/2014/main" id="{FA99DF5F-525B-6F30-EB09-59F1408E4E50}"/>
                </a:ext>
              </a:extLst>
            </p:cNvPr>
            <p:cNvSpPr txBox="1"/>
            <p:nvPr/>
          </p:nvSpPr>
          <p:spPr>
            <a:xfrm>
              <a:off x="1313833" y="2896564"/>
              <a:ext cx="2085416" cy="85683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b="1" dirty="0">
                  <a:solidFill>
                    <a:srgbClr val="094074"/>
                  </a:solidFill>
                  <a:cs typeface="+mn-ea"/>
                  <a:sym typeface="+mn-lt"/>
                </a:rPr>
                <a:t>Planning 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2400" b="1" dirty="0">
                  <a:solidFill>
                    <a:srgbClr val="094074"/>
                  </a:solidFill>
                  <a:cs typeface="+mn-ea"/>
                  <a:sym typeface="+mn-lt"/>
                </a:rPr>
                <a:t>&amp; Assessment </a:t>
              </a:r>
              <a:endParaRPr lang="zh-CN" altLang="en-US" sz="2400" b="1" dirty="0">
                <a:solidFill>
                  <a:srgbClr val="094074"/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88">
              <a:extLst>
                <a:ext uri="{FF2B5EF4-FFF2-40B4-BE49-F238E27FC236}">
                  <a16:creationId xmlns:a16="http://schemas.microsoft.com/office/drawing/2014/main" id="{BCE9094E-79B5-2FDF-F2D2-14C704D51FF7}"/>
                </a:ext>
              </a:extLst>
            </p:cNvPr>
            <p:cNvSpPr txBox="1"/>
            <p:nvPr/>
          </p:nvSpPr>
          <p:spPr>
            <a:xfrm>
              <a:off x="1077672" y="3953821"/>
              <a:ext cx="2557735" cy="17778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D</a:t>
              </a:r>
              <a:r>
                <a:rPr lang="en-US" altLang="zh-CN" sz="14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efine RPA Vision &amp; Objectives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C</a:t>
              </a:r>
              <a:r>
                <a:rPr lang="en-US" altLang="zh-CN" sz="14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onduct RPA Readiness Assessment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D</a:t>
              </a:r>
              <a:r>
                <a:rPr lang="en-US" altLang="zh-CN" sz="14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efine Technical Architecture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zh-CN" altLang="en-US" sz="14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Group 23">
            <a:extLst>
              <a:ext uri="{FF2B5EF4-FFF2-40B4-BE49-F238E27FC236}">
                <a16:creationId xmlns:a16="http://schemas.microsoft.com/office/drawing/2014/main" id="{E166D073-FF5B-9663-82E4-D1C60C73F4E4}"/>
              </a:ext>
            </a:extLst>
          </p:cNvPr>
          <p:cNvGrpSpPr/>
          <p:nvPr/>
        </p:nvGrpSpPr>
        <p:grpSpPr>
          <a:xfrm>
            <a:off x="1518208" y="2149278"/>
            <a:ext cx="616130" cy="542280"/>
            <a:chOff x="10059988" y="2759075"/>
            <a:chExt cx="463550" cy="407988"/>
          </a:xfrm>
          <a:solidFill>
            <a:schemeClr val="bg1"/>
          </a:solidFill>
        </p:grpSpPr>
        <p:sp>
          <p:nvSpPr>
            <p:cNvPr id="7" name="Freeform 182">
              <a:extLst>
                <a:ext uri="{FF2B5EF4-FFF2-40B4-BE49-F238E27FC236}">
                  <a16:creationId xmlns:a16="http://schemas.microsoft.com/office/drawing/2014/main" id="{5652AF18-EF52-0A5A-15E4-AE6BFBE27EA9}"/>
                </a:ext>
              </a:extLst>
            </p:cNvPr>
            <p:cNvSpPr/>
            <p:nvPr/>
          </p:nvSpPr>
          <p:spPr bwMode="auto">
            <a:xfrm>
              <a:off x="10059988" y="2759075"/>
              <a:ext cx="463550" cy="168275"/>
            </a:xfrm>
            <a:custGeom>
              <a:avLst/>
              <a:gdLst>
                <a:gd name="T0" fmla="*/ 1606 w 3212"/>
                <a:gd name="T1" fmla="*/ 0 h 1164"/>
                <a:gd name="T2" fmla="*/ 1815 w 3212"/>
                <a:gd name="T3" fmla="*/ 5 h 1164"/>
                <a:gd name="T4" fmla="*/ 2016 w 3212"/>
                <a:gd name="T5" fmla="*/ 19 h 1164"/>
                <a:gd name="T6" fmla="*/ 2208 w 3212"/>
                <a:gd name="T7" fmla="*/ 43 h 1164"/>
                <a:gd name="T8" fmla="*/ 2388 w 3212"/>
                <a:gd name="T9" fmla="*/ 74 h 1164"/>
                <a:gd name="T10" fmla="*/ 2554 w 3212"/>
                <a:gd name="T11" fmla="*/ 112 h 1164"/>
                <a:gd name="T12" fmla="*/ 2706 w 3212"/>
                <a:gd name="T13" fmla="*/ 158 h 1164"/>
                <a:gd name="T14" fmla="*/ 2841 w 3212"/>
                <a:gd name="T15" fmla="*/ 210 h 1164"/>
                <a:gd name="T16" fmla="*/ 2958 w 3212"/>
                <a:gd name="T17" fmla="*/ 268 h 1164"/>
                <a:gd name="T18" fmla="*/ 3055 w 3212"/>
                <a:gd name="T19" fmla="*/ 331 h 1164"/>
                <a:gd name="T20" fmla="*/ 3130 w 3212"/>
                <a:gd name="T21" fmla="*/ 398 h 1164"/>
                <a:gd name="T22" fmla="*/ 3182 w 3212"/>
                <a:gd name="T23" fmla="*/ 469 h 1164"/>
                <a:gd name="T24" fmla="*/ 3209 w 3212"/>
                <a:gd name="T25" fmla="*/ 544 h 1164"/>
                <a:gd name="T26" fmla="*/ 3209 w 3212"/>
                <a:gd name="T27" fmla="*/ 620 h 1164"/>
                <a:gd name="T28" fmla="*/ 3182 w 3212"/>
                <a:gd name="T29" fmla="*/ 695 h 1164"/>
                <a:gd name="T30" fmla="*/ 3130 w 3212"/>
                <a:gd name="T31" fmla="*/ 766 h 1164"/>
                <a:gd name="T32" fmla="*/ 3055 w 3212"/>
                <a:gd name="T33" fmla="*/ 833 h 1164"/>
                <a:gd name="T34" fmla="*/ 2958 w 3212"/>
                <a:gd name="T35" fmla="*/ 896 h 1164"/>
                <a:gd name="T36" fmla="*/ 2841 w 3212"/>
                <a:gd name="T37" fmla="*/ 954 h 1164"/>
                <a:gd name="T38" fmla="*/ 2706 w 3212"/>
                <a:gd name="T39" fmla="*/ 1006 h 1164"/>
                <a:gd name="T40" fmla="*/ 2554 w 3212"/>
                <a:gd name="T41" fmla="*/ 1052 h 1164"/>
                <a:gd name="T42" fmla="*/ 2388 w 3212"/>
                <a:gd name="T43" fmla="*/ 1090 h 1164"/>
                <a:gd name="T44" fmla="*/ 2208 w 3212"/>
                <a:gd name="T45" fmla="*/ 1122 h 1164"/>
                <a:gd name="T46" fmla="*/ 2016 w 3212"/>
                <a:gd name="T47" fmla="*/ 1145 h 1164"/>
                <a:gd name="T48" fmla="*/ 1815 w 3212"/>
                <a:gd name="T49" fmla="*/ 1159 h 1164"/>
                <a:gd name="T50" fmla="*/ 1606 w 3212"/>
                <a:gd name="T51" fmla="*/ 1164 h 1164"/>
                <a:gd name="T52" fmla="*/ 1397 w 3212"/>
                <a:gd name="T53" fmla="*/ 1159 h 1164"/>
                <a:gd name="T54" fmla="*/ 1195 w 3212"/>
                <a:gd name="T55" fmla="*/ 1145 h 1164"/>
                <a:gd name="T56" fmla="*/ 1004 w 3212"/>
                <a:gd name="T57" fmla="*/ 1122 h 1164"/>
                <a:gd name="T58" fmla="*/ 824 w 3212"/>
                <a:gd name="T59" fmla="*/ 1090 h 1164"/>
                <a:gd name="T60" fmla="*/ 658 w 3212"/>
                <a:gd name="T61" fmla="*/ 1052 h 1164"/>
                <a:gd name="T62" fmla="*/ 506 w 3212"/>
                <a:gd name="T63" fmla="*/ 1006 h 1164"/>
                <a:gd name="T64" fmla="*/ 371 w 3212"/>
                <a:gd name="T65" fmla="*/ 954 h 1164"/>
                <a:gd name="T66" fmla="*/ 254 w 3212"/>
                <a:gd name="T67" fmla="*/ 896 h 1164"/>
                <a:gd name="T68" fmla="*/ 157 w 3212"/>
                <a:gd name="T69" fmla="*/ 833 h 1164"/>
                <a:gd name="T70" fmla="*/ 82 w 3212"/>
                <a:gd name="T71" fmla="*/ 766 h 1164"/>
                <a:gd name="T72" fmla="*/ 30 w 3212"/>
                <a:gd name="T73" fmla="*/ 695 h 1164"/>
                <a:gd name="T74" fmla="*/ 3 w 3212"/>
                <a:gd name="T75" fmla="*/ 620 h 1164"/>
                <a:gd name="T76" fmla="*/ 3 w 3212"/>
                <a:gd name="T77" fmla="*/ 544 h 1164"/>
                <a:gd name="T78" fmla="*/ 30 w 3212"/>
                <a:gd name="T79" fmla="*/ 469 h 1164"/>
                <a:gd name="T80" fmla="*/ 82 w 3212"/>
                <a:gd name="T81" fmla="*/ 398 h 1164"/>
                <a:gd name="T82" fmla="*/ 157 w 3212"/>
                <a:gd name="T83" fmla="*/ 331 h 1164"/>
                <a:gd name="T84" fmla="*/ 254 w 3212"/>
                <a:gd name="T85" fmla="*/ 268 h 1164"/>
                <a:gd name="T86" fmla="*/ 371 w 3212"/>
                <a:gd name="T87" fmla="*/ 210 h 1164"/>
                <a:gd name="T88" fmla="*/ 506 w 3212"/>
                <a:gd name="T89" fmla="*/ 158 h 1164"/>
                <a:gd name="T90" fmla="*/ 658 w 3212"/>
                <a:gd name="T91" fmla="*/ 112 h 1164"/>
                <a:gd name="T92" fmla="*/ 824 w 3212"/>
                <a:gd name="T93" fmla="*/ 74 h 1164"/>
                <a:gd name="T94" fmla="*/ 1004 w 3212"/>
                <a:gd name="T95" fmla="*/ 43 h 1164"/>
                <a:gd name="T96" fmla="*/ 1195 w 3212"/>
                <a:gd name="T97" fmla="*/ 19 h 1164"/>
                <a:gd name="T98" fmla="*/ 1397 w 3212"/>
                <a:gd name="T99" fmla="*/ 5 h 1164"/>
                <a:gd name="T100" fmla="*/ 1606 w 3212"/>
                <a:gd name="T101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12" h="1164">
                  <a:moveTo>
                    <a:pt x="1606" y="0"/>
                  </a:moveTo>
                  <a:lnTo>
                    <a:pt x="1606" y="0"/>
                  </a:lnTo>
                  <a:lnTo>
                    <a:pt x="1712" y="2"/>
                  </a:lnTo>
                  <a:lnTo>
                    <a:pt x="1815" y="5"/>
                  </a:lnTo>
                  <a:lnTo>
                    <a:pt x="1917" y="11"/>
                  </a:lnTo>
                  <a:lnTo>
                    <a:pt x="2016" y="19"/>
                  </a:lnTo>
                  <a:lnTo>
                    <a:pt x="2114" y="30"/>
                  </a:lnTo>
                  <a:lnTo>
                    <a:pt x="2208" y="43"/>
                  </a:lnTo>
                  <a:lnTo>
                    <a:pt x="2299" y="57"/>
                  </a:lnTo>
                  <a:lnTo>
                    <a:pt x="2388" y="74"/>
                  </a:lnTo>
                  <a:lnTo>
                    <a:pt x="2472" y="92"/>
                  </a:lnTo>
                  <a:lnTo>
                    <a:pt x="2554" y="112"/>
                  </a:lnTo>
                  <a:lnTo>
                    <a:pt x="2632" y="135"/>
                  </a:lnTo>
                  <a:lnTo>
                    <a:pt x="2706" y="158"/>
                  </a:lnTo>
                  <a:lnTo>
                    <a:pt x="2775" y="183"/>
                  </a:lnTo>
                  <a:lnTo>
                    <a:pt x="2841" y="210"/>
                  </a:lnTo>
                  <a:lnTo>
                    <a:pt x="2902" y="238"/>
                  </a:lnTo>
                  <a:lnTo>
                    <a:pt x="2958" y="268"/>
                  </a:lnTo>
                  <a:lnTo>
                    <a:pt x="3009" y="299"/>
                  </a:lnTo>
                  <a:lnTo>
                    <a:pt x="3055" y="331"/>
                  </a:lnTo>
                  <a:lnTo>
                    <a:pt x="3096" y="364"/>
                  </a:lnTo>
                  <a:lnTo>
                    <a:pt x="3130" y="398"/>
                  </a:lnTo>
                  <a:lnTo>
                    <a:pt x="3159" y="433"/>
                  </a:lnTo>
                  <a:lnTo>
                    <a:pt x="3182" y="469"/>
                  </a:lnTo>
                  <a:lnTo>
                    <a:pt x="3199" y="506"/>
                  </a:lnTo>
                  <a:lnTo>
                    <a:pt x="3209" y="544"/>
                  </a:lnTo>
                  <a:lnTo>
                    <a:pt x="3212" y="582"/>
                  </a:lnTo>
                  <a:lnTo>
                    <a:pt x="3209" y="620"/>
                  </a:lnTo>
                  <a:lnTo>
                    <a:pt x="3199" y="658"/>
                  </a:lnTo>
                  <a:lnTo>
                    <a:pt x="3182" y="695"/>
                  </a:lnTo>
                  <a:lnTo>
                    <a:pt x="3159" y="731"/>
                  </a:lnTo>
                  <a:lnTo>
                    <a:pt x="3130" y="766"/>
                  </a:lnTo>
                  <a:lnTo>
                    <a:pt x="3096" y="800"/>
                  </a:lnTo>
                  <a:lnTo>
                    <a:pt x="3055" y="833"/>
                  </a:lnTo>
                  <a:lnTo>
                    <a:pt x="3009" y="865"/>
                  </a:lnTo>
                  <a:lnTo>
                    <a:pt x="2958" y="896"/>
                  </a:lnTo>
                  <a:lnTo>
                    <a:pt x="2902" y="926"/>
                  </a:lnTo>
                  <a:lnTo>
                    <a:pt x="2841" y="954"/>
                  </a:lnTo>
                  <a:lnTo>
                    <a:pt x="2775" y="981"/>
                  </a:lnTo>
                  <a:lnTo>
                    <a:pt x="2706" y="1006"/>
                  </a:lnTo>
                  <a:lnTo>
                    <a:pt x="2632" y="1030"/>
                  </a:lnTo>
                  <a:lnTo>
                    <a:pt x="2554" y="1052"/>
                  </a:lnTo>
                  <a:lnTo>
                    <a:pt x="2472" y="1072"/>
                  </a:lnTo>
                  <a:lnTo>
                    <a:pt x="2388" y="1090"/>
                  </a:lnTo>
                  <a:lnTo>
                    <a:pt x="2299" y="1107"/>
                  </a:lnTo>
                  <a:lnTo>
                    <a:pt x="2208" y="1122"/>
                  </a:lnTo>
                  <a:lnTo>
                    <a:pt x="2114" y="1134"/>
                  </a:lnTo>
                  <a:lnTo>
                    <a:pt x="2016" y="1145"/>
                  </a:lnTo>
                  <a:lnTo>
                    <a:pt x="1917" y="1153"/>
                  </a:lnTo>
                  <a:lnTo>
                    <a:pt x="1815" y="1159"/>
                  </a:lnTo>
                  <a:lnTo>
                    <a:pt x="1712" y="1163"/>
                  </a:lnTo>
                  <a:lnTo>
                    <a:pt x="1606" y="1164"/>
                  </a:lnTo>
                  <a:lnTo>
                    <a:pt x="1500" y="1163"/>
                  </a:lnTo>
                  <a:lnTo>
                    <a:pt x="1397" y="1159"/>
                  </a:lnTo>
                  <a:lnTo>
                    <a:pt x="1295" y="1153"/>
                  </a:lnTo>
                  <a:lnTo>
                    <a:pt x="1195" y="1145"/>
                  </a:lnTo>
                  <a:lnTo>
                    <a:pt x="1098" y="1134"/>
                  </a:lnTo>
                  <a:lnTo>
                    <a:pt x="1004" y="1122"/>
                  </a:lnTo>
                  <a:lnTo>
                    <a:pt x="912" y="1107"/>
                  </a:lnTo>
                  <a:lnTo>
                    <a:pt x="824" y="1090"/>
                  </a:lnTo>
                  <a:lnTo>
                    <a:pt x="739" y="1072"/>
                  </a:lnTo>
                  <a:lnTo>
                    <a:pt x="658" y="1052"/>
                  </a:lnTo>
                  <a:lnTo>
                    <a:pt x="580" y="1030"/>
                  </a:lnTo>
                  <a:lnTo>
                    <a:pt x="506" y="1006"/>
                  </a:lnTo>
                  <a:lnTo>
                    <a:pt x="436" y="981"/>
                  </a:lnTo>
                  <a:lnTo>
                    <a:pt x="371" y="954"/>
                  </a:lnTo>
                  <a:lnTo>
                    <a:pt x="310" y="926"/>
                  </a:lnTo>
                  <a:lnTo>
                    <a:pt x="254" y="896"/>
                  </a:lnTo>
                  <a:lnTo>
                    <a:pt x="203" y="865"/>
                  </a:lnTo>
                  <a:lnTo>
                    <a:pt x="157" y="833"/>
                  </a:lnTo>
                  <a:lnTo>
                    <a:pt x="116" y="800"/>
                  </a:lnTo>
                  <a:lnTo>
                    <a:pt x="82" y="766"/>
                  </a:lnTo>
                  <a:lnTo>
                    <a:pt x="53" y="731"/>
                  </a:lnTo>
                  <a:lnTo>
                    <a:pt x="30" y="695"/>
                  </a:lnTo>
                  <a:lnTo>
                    <a:pt x="13" y="658"/>
                  </a:lnTo>
                  <a:lnTo>
                    <a:pt x="3" y="620"/>
                  </a:lnTo>
                  <a:lnTo>
                    <a:pt x="0" y="582"/>
                  </a:lnTo>
                  <a:lnTo>
                    <a:pt x="3" y="544"/>
                  </a:lnTo>
                  <a:lnTo>
                    <a:pt x="13" y="506"/>
                  </a:lnTo>
                  <a:lnTo>
                    <a:pt x="30" y="469"/>
                  </a:lnTo>
                  <a:lnTo>
                    <a:pt x="53" y="433"/>
                  </a:lnTo>
                  <a:lnTo>
                    <a:pt x="82" y="398"/>
                  </a:lnTo>
                  <a:lnTo>
                    <a:pt x="116" y="364"/>
                  </a:lnTo>
                  <a:lnTo>
                    <a:pt x="157" y="331"/>
                  </a:lnTo>
                  <a:lnTo>
                    <a:pt x="203" y="299"/>
                  </a:lnTo>
                  <a:lnTo>
                    <a:pt x="254" y="268"/>
                  </a:lnTo>
                  <a:lnTo>
                    <a:pt x="310" y="238"/>
                  </a:lnTo>
                  <a:lnTo>
                    <a:pt x="371" y="210"/>
                  </a:lnTo>
                  <a:lnTo>
                    <a:pt x="436" y="183"/>
                  </a:lnTo>
                  <a:lnTo>
                    <a:pt x="506" y="158"/>
                  </a:lnTo>
                  <a:lnTo>
                    <a:pt x="580" y="135"/>
                  </a:lnTo>
                  <a:lnTo>
                    <a:pt x="658" y="112"/>
                  </a:lnTo>
                  <a:lnTo>
                    <a:pt x="739" y="92"/>
                  </a:lnTo>
                  <a:lnTo>
                    <a:pt x="824" y="74"/>
                  </a:lnTo>
                  <a:lnTo>
                    <a:pt x="912" y="57"/>
                  </a:lnTo>
                  <a:lnTo>
                    <a:pt x="1004" y="43"/>
                  </a:lnTo>
                  <a:lnTo>
                    <a:pt x="1098" y="30"/>
                  </a:lnTo>
                  <a:lnTo>
                    <a:pt x="1195" y="19"/>
                  </a:lnTo>
                  <a:lnTo>
                    <a:pt x="1295" y="11"/>
                  </a:lnTo>
                  <a:lnTo>
                    <a:pt x="1397" y="5"/>
                  </a:lnTo>
                  <a:lnTo>
                    <a:pt x="1500" y="2"/>
                  </a:lnTo>
                  <a:lnTo>
                    <a:pt x="16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  <p:sp>
          <p:nvSpPr>
            <p:cNvPr id="8" name="Freeform 183">
              <a:extLst>
                <a:ext uri="{FF2B5EF4-FFF2-40B4-BE49-F238E27FC236}">
                  <a16:creationId xmlns:a16="http://schemas.microsoft.com/office/drawing/2014/main" id="{2271CEEE-1B5D-A90C-ACB4-57EE0EE19EB5}"/>
                </a:ext>
              </a:extLst>
            </p:cNvPr>
            <p:cNvSpPr/>
            <p:nvPr/>
          </p:nvSpPr>
          <p:spPr bwMode="auto">
            <a:xfrm>
              <a:off x="10059988" y="2917825"/>
              <a:ext cx="463550" cy="93663"/>
            </a:xfrm>
            <a:custGeom>
              <a:avLst/>
              <a:gdLst>
                <a:gd name="T0" fmla="*/ 87 w 3212"/>
                <a:gd name="T1" fmla="*/ 40 h 648"/>
                <a:gd name="T2" fmla="*/ 256 w 3212"/>
                <a:gd name="T3" fmla="*/ 114 h 648"/>
                <a:gd name="T4" fmla="*/ 442 w 3212"/>
                <a:gd name="T5" fmla="*/ 179 h 648"/>
                <a:gd name="T6" fmla="*/ 647 w 3212"/>
                <a:gd name="T7" fmla="*/ 233 h 648"/>
                <a:gd name="T8" fmla="*/ 869 w 3212"/>
                <a:gd name="T9" fmla="*/ 277 h 648"/>
                <a:gd name="T10" fmla="*/ 1103 w 3212"/>
                <a:gd name="T11" fmla="*/ 310 h 648"/>
                <a:gd name="T12" fmla="*/ 1349 w 3212"/>
                <a:gd name="T13" fmla="*/ 330 h 648"/>
                <a:gd name="T14" fmla="*/ 1606 w 3212"/>
                <a:gd name="T15" fmla="*/ 338 h 648"/>
                <a:gd name="T16" fmla="*/ 1862 w 3212"/>
                <a:gd name="T17" fmla="*/ 330 h 648"/>
                <a:gd name="T18" fmla="*/ 2109 w 3212"/>
                <a:gd name="T19" fmla="*/ 310 h 648"/>
                <a:gd name="T20" fmla="*/ 2343 w 3212"/>
                <a:gd name="T21" fmla="*/ 277 h 648"/>
                <a:gd name="T22" fmla="*/ 2564 w 3212"/>
                <a:gd name="T23" fmla="*/ 233 h 648"/>
                <a:gd name="T24" fmla="*/ 2769 w 3212"/>
                <a:gd name="T25" fmla="*/ 179 h 648"/>
                <a:gd name="T26" fmla="*/ 2957 w 3212"/>
                <a:gd name="T27" fmla="*/ 114 h 648"/>
                <a:gd name="T28" fmla="*/ 3125 w 3212"/>
                <a:gd name="T29" fmla="*/ 40 h 648"/>
                <a:gd name="T30" fmla="*/ 3209 w 3212"/>
                <a:gd name="T31" fmla="*/ 33 h 648"/>
                <a:gd name="T32" fmla="*/ 3209 w 3212"/>
                <a:gd name="T33" fmla="*/ 104 h 648"/>
                <a:gd name="T34" fmla="*/ 3182 w 3212"/>
                <a:gd name="T35" fmla="*/ 179 h 648"/>
                <a:gd name="T36" fmla="*/ 3130 w 3212"/>
                <a:gd name="T37" fmla="*/ 250 h 648"/>
                <a:gd name="T38" fmla="*/ 3055 w 3212"/>
                <a:gd name="T39" fmla="*/ 317 h 648"/>
                <a:gd name="T40" fmla="*/ 2958 w 3212"/>
                <a:gd name="T41" fmla="*/ 381 h 648"/>
                <a:gd name="T42" fmla="*/ 2841 w 3212"/>
                <a:gd name="T43" fmla="*/ 439 h 648"/>
                <a:gd name="T44" fmla="*/ 2706 w 3212"/>
                <a:gd name="T45" fmla="*/ 491 h 648"/>
                <a:gd name="T46" fmla="*/ 2554 w 3212"/>
                <a:gd name="T47" fmla="*/ 536 h 648"/>
                <a:gd name="T48" fmla="*/ 2388 w 3212"/>
                <a:gd name="T49" fmla="*/ 575 h 648"/>
                <a:gd name="T50" fmla="*/ 2208 w 3212"/>
                <a:gd name="T51" fmla="*/ 606 h 648"/>
                <a:gd name="T52" fmla="*/ 2016 w 3212"/>
                <a:gd name="T53" fmla="*/ 629 h 648"/>
                <a:gd name="T54" fmla="*/ 1815 w 3212"/>
                <a:gd name="T55" fmla="*/ 644 h 648"/>
                <a:gd name="T56" fmla="*/ 1606 w 3212"/>
                <a:gd name="T57" fmla="*/ 648 h 648"/>
                <a:gd name="T58" fmla="*/ 1397 w 3212"/>
                <a:gd name="T59" fmla="*/ 644 h 648"/>
                <a:gd name="T60" fmla="*/ 1195 w 3212"/>
                <a:gd name="T61" fmla="*/ 629 h 648"/>
                <a:gd name="T62" fmla="*/ 1004 w 3212"/>
                <a:gd name="T63" fmla="*/ 606 h 648"/>
                <a:gd name="T64" fmla="*/ 824 w 3212"/>
                <a:gd name="T65" fmla="*/ 575 h 648"/>
                <a:gd name="T66" fmla="*/ 658 w 3212"/>
                <a:gd name="T67" fmla="*/ 536 h 648"/>
                <a:gd name="T68" fmla="*/ 506 w 3212"/>
                <a:gd name="T69" fmla="*/ 491 h 648"/>
                <a:gd name="T70" fmla="*/ 371 w 3212"/>
                <a:gd name="T71" fmla="*/ 439 h 648"/>
                <a:gd name="T72" fmla="*/ 254 w 3212"/>
                <a:gd name="T73" fmla="*/ 381 h 648"/>
                <a:gd name="T74" fmla="*/ 157 w 3212"/>
                <a:gd name="T75" fmla="*/ 317 h 648"/>
                <a:gd name="T76" fmla="*/ 82 w 3212"/>
                <a:gd name="T77" fmla="*/ 250 h 648"/>
                <a:gd name="T78" fmla="*/ 30 w 3212"/>
                <a:gd name="T79" fmla="*/ 179 h 648"/>
                <a:gd name="T80" fmla="*/ 3 w 3212"/>
                <a:gd name="T81" fmla="*/ 104 h 648"/>
                <a:gd name="T82" fmla="*/ 3 w 3212"/>
                <a:gd name="T83" fmla="*/ 33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8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9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6"/>
                  </a:lnTo>
                  <a:lnTo>
                    <a:pt x="1606" y="338"/>
                  </a:lnTo>
                  <a:lnTo>
                    <a:pt x="1735" y="336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9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9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50"/>
                  </a:lnTo>
                  <a:lnTo>
                    <a:pt x="2958" y="381"/>
                  </a:lnTo>
                  <a:lnTo>
                    <a:pt x="2902" y="410"/>
                  </a:lnTo>
                  <a:lnTo>
                    <a:pt x="2841" y="439"/>
                  </a:lnTo>
                  <a:lnTo>
                    <a:pt x="2775" y="465"/>
                  </a:lnTo>
                  <a:lnTo>
                    <a:pt x="2706" y="491"/>
                  </a:lnTo>
                  <a:lnTo>
                    <a:pt x="2632" y="514"/>
                  </a:lnTo>
                  <a:lnTo>
                    <a:pt x="2554" y="536"/>
                  </a:lnTo>
                  <a:lnTo>
                    <a:pt x="2472" y="557"/>
                  </a:lnTo>
                  <a:lnTo>
                    <a:pt x="2388" y="575"/>
                  </a:lnTo>
                  <a:lnTo>
                    <a:pt x="2299" y="592"/>
                  </a:lnTo>
                  <a:lnTo>
                    <a:pt x="2208" y="606"/>
                  </a:lnTo>
                  <a:lnTo>
                    <a:pt x="2114" y="619"/>
                  </a:lnTo>
                  <a:lnTo>
                    <a:pt x="2016" y="629"/>
                  </a:lnTo>
                  <a:lnTo>
                    <a:pt x="1917" y="638"/>
                  </a:lnTo>
                  <a:lnTo>
                    <a:pt x="1815" y="644"/>
                  </a:lnTo>
                  <a:lnTo>
                    <a:pt x="1712" y="647"/>
                  </a:lnTo>
                  <a:lnTo>
                    <a:pt x="1606" y="648"/>
                  </a:lnTo>
                  <a:lnTo>
                    <a:pt x="1500" y="647"/>
                  </a:lnTo>
                  <a:lnTo>
                    <a:pt x="1397" y="644"/>
                  </a:lnTo>
                  <a:lnTo>
                    <a:pt x="1295" y="638"/>
                  </a:lnTo>
                  <a:lnTo>
                    <a:pt x="1195" y="629"/>
                  </a:lnTo>
                  <a:lnTo>
                    <a:pt x="1098" y="619"/>
                  </a:lnTo>
                  <a:lnTo>
                    <a:pt x="1004" y="606"/>
                  </a:lnTo>
                  <a:lnTo>
                    <a:pt x="912" y="592"/>
                  </a:lnTo>
                  <a:lnTo>
                    <a:pt x="824" y="575"/>
                  </a:lnTo>
                  <a:lnTo>
                    <a:pt x="739" y="557"/>
                  </a:lnTo>
                  <a:lnTo>
                    <a:pt x="658" y="536"/>
                  </a:lnTo>
                  <a:lnTo>
                    <a:pt x="580" y="514"/>
                  </a:lnTo>
                  <a:lnTo>
                    <a:pt x="506" y="491"/>
                  </a:lnTo>
                  <a:lnTo>
                    <a:pt x="436" y="465"/>
                  </a:lnTo>
                  <a:lnTo>
                    <a:pt x="371" y="439"/>
                  </a:lnTo>
                  <a:lnTo>
                    <a:pt x="310" y="410"/>
                  </a:lnTo>
                  <a:lnTo>
                    <a:pt x="254" y="381"/>
                  </a:lnTo>
                  <a:lnTo>
                    <a:pt x="203" y="350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9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  <p:sp>
          <p:nvSpPr>
            <p:cNvPr id="9" name="Freeform 184">
              <a:extLst>
                <a:ext uri="{FF2B5EF4-FFF2-40B4-BE49-F238E27FC236}">
                  <a16:creationId xmlns:a16="http://schemas.microsoft.com/office/drawing/2014/main" id="{2616D9BD-3162-A431-BD5F-FC2F5640B867}"/>
                </a:ext>
              </a:extLst>
            </p:cNvPr>
            <p:cNvSpPr/>
            <p:nvPr/>
          </p:nvSpPr>
          <p:spPr bwMode="auto">
            <a:xfrm>
              <a:off x="10059988" y="2990851"/>
              <a:ext cx="463550" cy="98426"/>
            </a:xfrm>
            <a:custGeom>
              <a:avLst/>
              <a:gdLst>
                <a:gd name="T0" fmla="*/ 87 w 3212"/>
                <a:gd name="T1" fmla="*/ 40 h 647"/>
                <a:gd name="T2" fmla="*/ 256 w 3212"/>
                <a:gd name="T3" fmla="*/ 114 h 647"/>
                <a:gd name="T4" fmla="*/ 442 w 3212"/>
                <a:gd name="T5" fmla="*/ 178 h 647"/>
                <a:gd name="T6" fmla="*/ 647 w 3212"/>
                <a:gd name="T7" fmla="*/ 233 h 647"/>
                <a:gd name="T8" fmla="*/ 869 w 3212"/>
                <a:gd name="T9" fmla="*/ 277 h 647"/>
                <a:gd name="T10" fmla="*/ 1103 w 3212"/>
                <a:gd name="T11" fmla="*/ 310 h 647"/>
                <a:gd name="T12" fmla="*/ 1349 w 3212"/>
                <a:gd name="T13" fmla="*/ 330 h 647"/>
                <a:gd name="T14" fmla="*/ 1606 w 3212"/>
                <a:gd name="T15" fmla="*/ 337 h 647"/>
                <a:gd name="T16" fmla="*/ 1862 w 3212"/>
                <a:gd name="T17" fmla="*/ 330 h 647"/>
                <a:gd name="T18" fmla="*/ 2109 w 3212"/>
                <a:gd name="T19" fmla="*/ 310 h 647"/>
                <a:gd name="T20" fmla="*/ 2343 w 3212"/>
                <a:gd name="T21" fmla="*/ 277 h 647"/>
                <a:gd name="T22" fmla="*/ 2564 w 3212"/>
                <a:gd name="T23" fmla="*/ 233 h 647"/>
                <a:gd name="T24" fmla="*/ 2769 w 3212"/>
                <a:gd name="T25" fmla="*/ 178 h 647"/>
                <a:gd name="T26" fmla="*/ 2957 w 3212"/>
                <a:gd name="T27" fmla="*/ 114 h 647"/>
                <a:gd name="T28" fmla="*/ 3125 w 3212"/>
                <a:gd name="T29" fmla="*/ 40 h 647"/>
                <a:gd name="T30" fmla="*/ 3209 w 3212"/>
                <a:gd name="T31" fmla="*/ 33 h 647"/>
                <a:gd name="T32" fmla="*/ 3209 w 3212"/>
                <a:gd name="T33" fmla="*/ 104 h 647"/>
                <a:gd name="T34" fmla="*/ 3182 w 3212"/>
                <a:gd name="T35" fmla="*/ 178 h 647"/>
                <a:gd name="T36" fmla="*/ 3130 w 3212"/>
                <a:gd name="T37" fmla="*/ 250 h 647"/>
                <a:gd name="T38" fmla="*/ 3055 w 3212"/>
                <a:gd name="T39" fmla="*/ 317 h 647"/>
                <a:gd name="T40" fmla="*/ 2958 w 3212"/>
                <a:gd name="T41" fmla="*/ 380 h 647"/>
                <a:gd name="T42" fmla="*/ 2841 w 3212"/>
                <a:gd name="T43" fmla="*/ 438 h 647"/>
                <a:gd name="T44" fmla="*/ 2706 w 3212"/>
                <a:gd name="T45" fmla="*/ 490 h 647"/>
                <a:gd name="T46" fmla="*/ 2554 w 3212"/>
                <a:gd name="T47" fmla="*/ 535 h 647"/>
                <a:gd name="T48" fmla="*/ 2388 w 3212"/>
                <a:gd name="T49" fmla="*/ 574 h 647"/>
                <a:gd name="T50" fmla="*/ 2208 w 3212"/>
                <a:gd name="T51" fmla="*/ 605 h 647"/>
                <a:gd name="T52" fmla="*/ 2016 w 3212"/>
                <a:gd name="T53" fmla="*/ 628 h 647"/>
                <a:gd name="T54" fmla="*/ 1815 w 3212"/>
                <a:gd name="T55" fmla="*/ 643 h 647"/>
                <a:gd name="T56" fmla="*/ 1606 w 3212"/>
                <a:gd name="T57" fmla="*/ 647 h 647"/>
                <a:gd name="T58" fmla="*/ 1397 w 3212"/>
                <a:gd name="T59" fmla="*/ 643 h 647"/>
                <a:gd name="T60" fmla="*/ 1195 w 3212"/>
                <a:gd name="T61" fmla="*/ 628 h 647"/>
                <a:gd name="T62" fmla="*/ 1004 w 3212"/>
                <a:gd name="T63" fmla="*/ 605 h 647"/>
                <a:gd name="T64" fmla="*/ 824 w 3212"/>
                <a:gd name="T65" fmla="*/ 574 h 647"/>
                <a:gd name="T66" fmla="*/ 658 w 3212"/>
                <a:gd name="T67" fmla="*/ 535 h 647"/>
                <a:gd name="T68" fmla="*/ 506 w 3212"/>
                <a:gd name="T69" fmla="*/ 490 h 647"/>
                <a:gd name="T70" fmla="*/ 371 w 3212"/>
                <a:gd name="T71" fmla="*/ 438 h 647"/>
                <a:gd name="T72" fmla="*/ 254 w 3212"/>
                <a:gd name="T73" fmla="*/ 380 h 647"/>
                <a:gd name="T74" fmla="*/ 157 w 3212"/>
                <a:gd name="T75" fmla="*/ 317 h 647"/>
                <a:gd name="T76" fmla="*/ 82 w 3212"/>
                <a:gd name="T77" fmla="*/ 250 h 647"/>
                <a:gd name="T78" fmla="*/ 30 w 3212"/>
                <a:gd name="T79" fmla="*/ 178 h 647"/>
                <a:gd name="T80" fmla="*/ 3 w 3212"/>
                <a:gd name="T81" fmla="*/ 104 h 647"/>
                <a:gd name="T82" fmla="*/ 3 w 3212"/>
                <a:gd name="T83" fmla="*/ 33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7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8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49"/>
                  </a:lnTo>
                  <a:lnTo>
                    <a:pt x="2958" y="380"/>
                  </a:lnTo>
                  <a:lnTo>
                    <a:pt x="2902" y="409"/>
                  </a:lnTo>
                  <a:lnTo>
                    <a:pt x="2841" y="438"/>
                  </a:lnTo>
                  <a:lnTo>
                    <a:pt x="2775" y="464"/>
                  </a:lnTo>
                  <a:lnTo>
                    <a:pt x="2706" y="490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6"/>
                  </a:lnTo>
                  <a:lnTo>
                    <a:pt x="2388" y="574"/>
                  </a:lnTo>
                  <a:lnTo>
                    <a:pt x="2299" y="591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7"/>
                  </a:lnTo>
                  <a:lnTo>
                    <a:pt x="1815" y="643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3"/>
                  </a:lnTo>
                  <a:lnTo>
                    <a:pt x="1295" y="637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1"/>
                  </a:lnTo>
                  <a:lnTo>
                    <a:pt x="824" y="574"/>
                  </a:lnTo>
                  <a:lnTo>
                    <a:pt x="739" y="556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90"/>
                  </a:lnTo>
                  <a:lnTo>
                    <a:pt x="436" y="464"/>
                  </a:lnTo>
                  <a:lnTo>
                    <a:pt x="371" y="438"/>
                  </a:lnTo>
                  <a:lnTo>
                    <a:pt x="310" y="409"/>
                  </a:lnTo>
                  <a:lnTo>
                    <a:pt x="254" y="380"/>
                  </a:lnTo>
                  <a:lnTo>
                    <a:pt x="203" y="349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8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  <p:sp>
          <p:nvSpPr>
            <p:cNvPr id="10" name="Freeform 185">
              <a:extLst>
                <a:ext uri="{FF2B5EF4-FFF2-40B4-BE49-F238E27FC236}">
                  <a16:creationId xmlns:a16="http://schemas.microsoft.com/office/drawing/2014/main" id="{F57AC197-F7FC-B7AF-AE5D-4F870E4C9780}"/>
                </a:ext>
              </a:extLst>
            </p:cNvPr>
            <p:cNvSpPr/>
            <p:nvPr/>
          </p:nvSpPr>
          <p:spPr bwMode="auto">
            <a:xfrm>
              <a:off x="10059988" y="3074988"/>
              <a:ext cx="463550" cy="92075"/>
            </a:xfrm>
            <a:custGeom>
              <a:avLst/>
              <a:gdLst>
                <a:gd name="T0" fmla="*/ 87 w 3212"/>
                <a:gd name="T1" fmla="*/ 40 h 647"/>
                <a:gd name="T2" fmla="*/ 256 w 3212"/>
                <a:gd name="T3" fmla="*/ 113 h 647"/>
                <a:gd name="T4" fmla="*/ 442 w 3212"/>
                <a:gd name="T5" fmla="*/ 178 h 647"/>
                <a:gd name="T6" fmla="*/ 647 w 3212"/>
                <a:gd name="T7" fmla="*/ 233 h 647"/>
                <a:gd name="T8" fmla="*/ 869 w 3212"/>
                <a:gd name="T9" fmla="*/ 277 h 647"/>
                <a:gd name="T10" fmla="*/ 1103 w 3212"/>
                <a:gd name="T11" fmla="*/ 310 h 647"/>
                <a:gd name="T12" fmla="*/ 1349 w 3212"/>
                <a:gd name="T13" fmla="*/ 330 h 647"/>
                <a:gd name="T14" fmla="*/ 1606 w 3212"/>
                <a:gd name="T15" fmla="*/ 337 h 647"/>
                <a:gd name="T16" fmla="*/ 1862 w 3212"/>
                <a:gd name="T17" fmla="*/ 330 h 647"/>
                <a:gd name="T18" fmla="*/ 2109 w 3212"/>
                <a:gd name="T19" fmla="*/ 310 h 647"/>
                <a:gd name="T20" fmla="*/ 2343 w 3212"/>
                <a:gd name="T21" fmla="*/ 277 h 647"/>
                <a:gd name="T22" fmla="*/ 2564 w 3212"/>
                <a:gd name="T23" fmla="*/ 233 h 647"/>
                <a:gd name="T24" fmla="*/ 2769 w 3212"/>
                <a:gd name="T25" fmla="*/ 178 h 647"/>
                <a:gd name="T26" fmla="*/ 2957 w 3212"/>
                <a:gd name="T27" fmla="*/ 113 h 647"/>
                <a:gd name="T28" fmla="*/ 3125 w 3212"/>
                <a:gd name="T29" fmla="*/ 40 h 647"/>
                <a:gd name="T30" fmla="*/ 3209 w 3212"/>
                <a:gd name="T31" fmla="*/ 32 h 647"/>
                <a:gd name="T32" fmla="*/ 3209 w 3212"/>
                <a:gd name="T33" fmla="*/ 103 h 647"/>
                <a:gd name="T34" fmla="*/ 3182 w 3212"/>
                <a:gd name="T35" fmla="*/ 178 h 647"/>
                <a:gd name="T36" fmla="*/ 3130 w 3212"/>
                <a:gd name="T37" fmla="*/ 249 h 647"/>
                <a:gd name="T38" fmla="*/ 3055 w 3212"/>
                <a:gd name="T39" fmla="*/ 316 h 647"/>
                <a:gd name="T40" fmla="*/ 2958 w 3212"/>
                <a:gd name="T41" fmla="*/ 379 h 647"/>
                <a:gd name="T42" fmla="*/ 2841 w 3212"/>
                <a:gd name="T43" fmla="*/ 437 h 647"/>
                <a:gd name="T44" fmla="*/ 2706 w 3212"/>
                <a:gd name="T45" fmla="*/ 489 h 647"/>
                <a:gd name="T46" fmla="*/ 2554 w 3212"/>
                <a:gd name="T47" fmla="*/ 535 h 647"/>
                <a:gd name="T48" fmla="*/ 2388 w 3212"/>
                <a:gd name="T49" fmla="*/ 574 h 647"/>
                <a:gd name="T50" fmla="*/ 2208 w 3212"/>
                <a:gd name="T51" fmla="*/ 605 h 647"/>
                <a:gd name="T52" fmla="*/ 2016 w 3212"/>
                <a:gd name="T53" fmla="*/ 628 h 647"/>
                <a:gd name="T54" fmla="*/ 1815 w 3212"/>
                <a:gd name="T55" fmla="*/ 642 h 647"/>
                <a:gd name="T56" fmla="*/ 1606 w 3212"/>
                <a:gd name="T57" fmla="*/ 647 h 647"/>
                <a:gd name="T58" fmla="*/ 1397 w 3212"/>
                <a:gd name="T59" fmla="*/ 642 h 647"/>
                <a:gd name="T60" fmla="*/ 1195 w 3212"/>
                <a:gd name="T61" fmla="*/ 628 h 647"/>
                <a:gd name="T62" fmla="*/ 1004 w 3212"/>
                <a:gd name="T63" fmla="*/ 605 h 647"/>
                <a:gd name="T64" fmla="*/ 824 w 3212"/>
                <a:gd name="T65" fmla="*/ 574 h 647"/>
                <a:gd name="T66" fmla="*/ 658 w 3212"/>
                <a:gd name="T67" fmla="*/ 535 h 647"/>
                <a:gd name="T68" fmla="*/ 506 w 3212"/>
                <a:gd name="T69" fmla="*/ 489 h 647"/>
                <a:gd name="T70" fmla="*/ 371 w 3212"/>
                <a:gd name="T71" fmla="*/ 437 h 647"/>
                <a:gd name="T72" fmla="*/ 254 w 3212"/>
                <a:gd name="T73" fmla="*/ 379 h 647"/>
                <a:gd name="T74" fmla="*/ 157 w 3212"/>
                <a:gd name="T75" fmla="*/ 316 h 647"/>
                <a:gd name="T76" fmla="*/ 82 w 3212"/>
                <a:gd name="T77" fmla="*/ 249 h 647"/>
                <a:gd name="T78" fmla="*/ 30 w 3212"/>
                <a:gd name="T79" fmla="*/ 178 h 647"/>
                <a:gd name="T80" fmla="*/ 3 w 3212"/>
                <a:gd name="T81" fmla="*/ 103 h 647"/>
                <a:gd name="T82" fmla="*/ 3 w 3212"/>
                <a:gd name="T83" fmla="*/ 32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7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3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3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2"/>
                  </a:lnTo>
                  <a:lnTo>
                    <a:pt x="3212" y="65"/>
                  </a:lnTo>
                  <a:lnTo>
                    <a:pt x="3209" y="103"/>
                  </a:lnTo>
                  <a:lnTo>
                    <a:pt x="3199" y="141"/>
                  </a:lnTo>
                  <a:lnTo>
                    <a:pt x="3182" y="178"/>
                  </a:lnTo>
                  <a:lnTo>
                    <a:pt x="3159" y="214"/>
                  </a:lnTo>
                  <a:lnTo>
                    <a:pt x="3130" y="249"/>
                  </a:lnTo>
                  <a:lnTo>
                    <a:pt x="3096" y="283"/>
                  </a:lnTo>
                  <a:lnTo>
                    <a:pt x="3055" y="316"/>
                  </a:lnTo>
                  <a:lnTo>
                    <a:pt x="3009" y="348"/>
                  </a:lnTo>
                  <a:lnTo>
                    <a:pt x="2958" y="379"/>
                  </a:lnTo>
                  <a:lnTo>
                    <a:pt x="2902" y="409"/>
                  </a:lnTo>
                  <a:lnTo>
                    <a:pt x="2841" y="437"/>
                  </a:lnTo>
                  <a:lnTo>
                    <a:pt x="2775" y="464"/>
                  </a:lnTo>
                  <a:lnTo>
                    <a:pt x="2706" y="489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5"/>
                  </a:lnTo>
                  <a:lnTo>
                    <a:pt x="2388" y="574"/>
                  </a:lnTo>
                  <a:lnTo>
                    <a:pt x="2299" y="590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6"/>
                  </a:lnTo>
                  <a:lnTo>
                    <a:pt x="1815" y="642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2"/>
                  </a:lnTo>
                  <a:lnTo>
                    <a:pt x="1295" y="636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0"/>
                  </a:lnTo>
                  <a:lnTo>
                    <a:pt x="824" y="574"/>
                  </a:lnTo>
                  <a:lnTo>
                    <a:pt x="739" y="555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89"/>
                  </a:lnTo>
                  <a:lnTo>
                    <a:pt x="436" y="464"/>
                  </a:lnTo>
                  <a:lnTo>
                    <a:pt x="371" y="437"/>
                  </a:lnTo>
                  <a:lnTo>
                    <a:pt x="310" y="409"/>
                  </a:lnTo>
                  <a:lnTo>
                    <a:pt x="254" y="379"/>
                  </a:lnTo>
                  <a:lnTo>
                    <a:pt x="203" y="348"/>
                  </a:lnTo>
                  <a:lnTo>
                    <a:pt x="157" y="316"/>
                  </a:lnTo>
                  <a:lnTo>
                    <a:pt x="116" y="283"/>
                  </a:lnTo>
                  <a:lnTo>
                    <a:pt x="82" y="249"/>
                  </a:lnTo>
                  <a:lnTo>
                    <a:pt x="53" y="214"/>
                  </a:lnTo>
                  <a:lnTo>
                    <a:pt x="30" y="178"/>
                  </a:lnTo>
                  <a:lnTo>
                    <a:pt x="13" y="141"/>
                  </a:lnTo>
                  <a:lnTo>
                    <a:pt x="3" y="103"/>
                  </a:lnTo>
                  <a:lnTo>
                    <a:pt x="0" y="65"/>
                  </a:lnTo>
                  <a:lnTo>
                    <a:pt x="3" y="3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</p:grpSp>
      <p:sp>
        <p:nvSpPr>
          <p:cNvPr id="14" name="泪滴形 67">
            <a:extLst>
              <a:ext uri="{FF2B5EF4-FFF2-40B4-BE49-F238E27FC236}">
                <a16:creationId xmlns:a16="http://schemas.microsoft.com/office/drawing/2014/main" id="{862E233D-DA8B-A9B1-A920-4CD2E418AFA5}"/>
              </a:ext>
            </a:extLst>
          </p:cNvPr>
          <p:cNvSpPr/>
          <p:nvPr/>
        </p:nvSpPr>
        <p:spPr>
          <a:xfrm rot="8115179">
            <a:off x="3644861" y="1654060"/>
            <a:ext cx="1474626" cy="1474626"/>
          </a:xfrm>
          <a:prstGeom prst="teardrop">
            <a:avLst/>
          </a:prstGeom>
          <a:solidFill>
            <a:srgbClr val="3C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A17F5D46-96D0-D497-E9DE-3B54D6DD8DC4}"/>
              </a:ext>
            </a:extLst>
          </p:cNvPr>
          <p:cNvGrpSpPr/>
          <p:nvPr/>
        </p:nvGrpSpPr>
        <p:grpSpPr>
          <a:xfrm>
            <a:off x="4064614" y="2160500"/>
            <a:ext cx="635120" cy="529618"/>
            <a:chOff x="10987088" y="1993900"/>
            <a:chExt cx="477837" cy="398463"/>
          </a:xfrm>
          <a:solidFill>
            <a:schemeClr val="bg1"/>
          </a:solidFill>
        </p:grpSpPr>
        <p:sp>
          <p:nvSpPr>
            <p:cNvPr id="19" name="Freeform 107">
              <a:extLst>
                <a:ext uri="{FF2B5EF4-FFF2-40B4-BE49-F238E27FC236}">
                  <a16:creationId xmlns:a16="http://schemas.microsoft.com/office/drawing/2014/main" id="{986E3B37-3BA5-3709-9804-BCDBEB54A6DD}"/>
                </a:ext>
              </a:extLst>
            </p:cNvPr>
            <p:cNvSpPr/>
            <p:nvPr/>
          </p:nvSpPr>
          <p:spPr bwMode="auto">
            <a:xfrm>
              <a:off x="10987088" y="1993900"/>
              <a:ext cx="396875" cy="398463"/>
            </a:xfrm>
            <a:custGeom>
              <a:avLst/>
              <a:gdLst>
                <a:gd name="T0" fmla="*/ 0 w 2745"/>
                <a:gd name="T1" fmla="*/ 0 h 2770"/>
                <a:gd name="T2" fmla="*/ 371 w 2745"/>
                <a:gd name="T3" fmla="*/ 0 h 2770"/>
                <a:gd name="T4" fmla="*/ 371 w 2745"/>
                <a:gd name="T5" fmla="*/ 2398 h 2770"/>
                <a:gd name="T6" fmla="*/ 2745 w 2745"/>
                <a:gd name="T7" fmla="*/ 2398 h 2770"/>
                <a:gd name="T8" fmla="*/ 2745 w 2745"/>
                <a:gd name="T9" fmla="*/ 2770 h 2770"/>
                <a:gd name="T10" fmla="*/ 0 w 2745"/>
                <a:gd name="T11" fmla="*/ 2770 h 2770"/>
                <a:gd name="T12" fmla="*/ 0 w 2745"/>
                <a:gd name="T13" fmla="*/ 0 h 2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5" h="2770">
                  <a:moveTo>
                    <a:pt x="0" y="0"/>
                  </a:moveTo>
                  <a:lnTo>
                    <a:pt x="371" y="0"/>
                  </a:lnTo>
                  <a:lnTo>
                    <a:pt x="371" y="2398"/>
                  </a:lnTo>
                  <a:lnTo>
                    <a:pt x="2745" y="2398"/>
                  </a:lnTo>
                  <a:lnTo>
                    <a:pt x="2745" y="2770"/>
                  </a:lnTo>
                  <a:lnTo>
                    <a:pt x="0" y="277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EF0533AA-3750-DD52-1AA1-3FE971892DD9}"/>
                </a:ext>
              </a:extLst>
            </p:cNvPr>
            <p:cNvSpPr/>
            <p:nvPr/>
          </p:nvSpPr>
          <p:spPr bwMode="auto">
            <a:xfrm>
              <a:off x="11066463" y="2047875"/>
              <a:ext cx="398462" cy="249238"/>
            </a:xfrm>
            <a:custGeom>
              <a:avLst/>
              <a:gdLst>
                <a:gd name="T0" fmla="*/ 2761 w 2761"/>
                <a:gd name="T1" fmla="*/ 0 h 1725"/>
                <a:gd name="T2" fmla="*/ 2559 w 2761"/>
                <a:gd name="T3" fmla="*/ 1146 h 1725"/>
                <a:gd name="T4" fmla="*/ 2274 w 2761"/>
                <a:gd name="T5" fmla="*/ 861 h 1725"/>
                <a:gd name="T6" fmla="*/ 1411 w 2761"/>
                <a:gd name="T7" fmla="*/ 1725 h 1725"/>
                <a:gd name="T8" fmla="*/ 864 w 2761"/>
                <a:gd name="T9" fmla="*/ 1177 h 1725"/>
                <a:gd name="T10" fmla="*/ 349 w 2761"/>
                <a:gd name="T11" fmla="*/ 1693 h 1725"/>
                <a:gd name="T12" fmla="*/ 0 w 2761"/>
                <a:gd name="T13" fmla="*/ 1341 h 1725"/>
                <a:gd name="T14" fmla="*/ 864 w 2761"/>
                <a:gd name="T15" fmla="*/ 476 h 1725"/>
                <a:gd name="T16" fmla="*/ 1411 w 2761"/>
                <a:gd name="T17" fmla="*/ 1025 h 1725"/>
                <a:gd name="T18" fmla="*/ 1924 w 2761"/>
                <a:gd name="T19" fmla="*/ 509 h 1725"/>
                <a:gd name="T20" fmla="*/ 1618 w 2761"/>
                <a:gd name="T21" fmla="*/ 202 h 1725"/>
                <a:gd name="T22" fmla="*/ 2761 w 2761"/>
                <a:gd name="T23" fmla="*/ 0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61" h="1725">
                  <a:moveTo>
                    <a:pt x="2761" y="0"/>
                  </a:moveTo>
                  <a:lnTo>
                    <a:pt x="2559" y="1146"/>
                  </a:lnTo>
                  <a:lnTo>
                    <a:pt x="2274" y="861"/>
                  </a:lnTo>
                  <a:lnTo>
                    <a:pt x="1411" y="1725"/>
                  </a:lnTo>
                  <a:lnTo>
                    <a:pt x="864" y="1177"/>
                  </a:lnTo>
                  <a:lnTo>
                    <a:pt x="349" y="1693"/>
                  </a:lnTo>
                  <a:lnTo>
                    <a:pt x="0" y="1341"/>
                  </a:lnTo>
                  <a:lnTo>
                    <a:pt x="864" y="476"/>
                  </a:lnTo>
                  <a:lnTo>
                    <a:pt x="1411" y="1025"/>
                  </a:lnTo>
                  <a:lnTo>
                    <a:pt x="1924" y="509"/>
                  </a:lnTo>
                  <a:lnTo>
                    <a:pt x="1618" y="202"/>
                  </a:lnTo>
                  <a:lnTo>
                    <a:pt x="2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</p:grpSp>
      <p:grpSp>
        <p:nvGrpSpPr>
          <p:cNvPr id="16" name="组合 69">
            <a:extLst>
              <a:ext uri="{FF2B5EF4-FFF2-40B4-BE49-F238E27FC236}">
                <a16:creationId xmlns:a16="http://schemas.microsoft.com/office/drawing/2014/main" id="{3E4854B0-07AD-5BAD-901B-88044B17CFE1}"/>
              </a:ext>
            </a:extLst>
          </p:cNvPr>
          <p:cNvGrpSpPr/>
          <p:nvPr/>
        </p:nvGrpSpPr>
        <p:grpSpPr>
          <a:xfrm>
            <a:off x="3351390" y="3578370"/>
            <a:ext cx="2085416" cy="3096930"/>
            <a:chOff x="1325757" y="2896564"/>
            <a:chExt cx="2085416" cy="3096930"/>
          </a:xfrm>
        </p:grpSpPr>
        <p:sp>
          <p:nvSpPr>
            <p:cNvPr id="17" name="TextBox 41">
              <a:extLst>
                <a:ext uri="{FF2B5EF4-FFF2-40B4-BE49-F238E27FC236}">
                  <a16:creationId xmlns:a16="http://schemas.microsoft.com/office/drawing/2014/main" id="{F25D5FE0-4ED6-6E77-59FD-466981A0BF09}"/>
                </a:ext>
              </a:extLst>
            </p:cNvPr>
            <p:cNvSpPr txBox="1"/>
            <p:nvPr/>
          </p:nvSpPr>
          <p:spPr>
            <a:xfrm>
              <a:off x="1342348" y="2896564"/>
              <a:ext cx="2052233" cy="85683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b="1" dirty="0">
                  <a:solidFill>
                    <a:srgbClr val="3C6997"/>
                  </a:solidFill>
                  <a:cs typeface="+mn-ea"/>
                  <a:sym typeface="+mn-lt"/>
                </a:rPr>
                <a:t>Design 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2400" b="1" dirty="0">
                  <a:solidFill>
                    <a:srgbClr val="3C6997"/>
                  </a:solidFill>
                  <a:cs typeface="+mn-ea"/>
                  <a:sym typeface="+mn-lt"/>
                </a:rPr>
                <a:t>&amp; Development </a:t>
              </a:r>
              <a:endParaRPr lang="zh-CN" altLang="en-US" sz="2400" b="1" dirty="0">
                <a:solidFill>
                  <a:srgbClr val="3C6997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88">
              <a:extLst>
                <a:ext uri="{FF2B5EF4-FFF2-40B4-BE49-F238E27FC236}">
                  <a16:creationId xmlns:a16="http://schemas.microsoft.com/office/drawing/2014/main" id="{C073A389-0C9C-3527-B421-CCC6D0C56554}"/>
                </a:ext>
              </a:extLst>
            </p:cNvPr>
            <p:cNvSpPr txBox="1"/>
            <p:nvPr/>
          </p:nvSpPr>
          <p:spPr>
            <a:xfrm>
              <a:off x="1325757" y="3895547"/>
              <a:ext cx="2085416" cy="20979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P</a:t>
              </a:r>
              <a:r>
                <a:rPr lang="en-US" altLang="zh-CN" sz="14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rocess Selection and Prioritization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S</a:t>
              </a:r>
              <a:r>
                <a:rPr lang="en-US" altLang="zh-CN" sz="14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olution Design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I</a:t>
              </a:r>
              <a:r>
                <a:rPr lang="en-US" altLang="zh-CN" sz="14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nfrastructure Setup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D</a:t>
              </a:r>
              <a:r>
                <a:rPr lang="en-US" altLang="zh-CN" sz="14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evelopment of Automation Solutions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CI/CD Pipeline Setup</a:t>
              </a:r>
              <a:endParaRPr lang="zh-CN" altLang="en-US" sz="1400" b="1" dirty="0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泪滴形 75">
            <a:extLst>
              <a:ext uri="{FF2B5EF4-FFF2-40B4-BE49-F238E27FC236}">
                <a16:creationId xmlns:a16="http://schemas.microsoft.com/office/drawing/2014/main" id="{20653B63-4030-2A04-EC06-2D1C26012706}"/>
              </a:ext>
            </a:extLst>
          </p:cNvPr>
          <p:cNvSpPr/>
          <p:nvPr/>
        </p:nvSpPr>
        <p:spPr>
          <a:xfrm rot="8115179">
            <a:off x="6200761" y="1654060"/>
            <a:ext cx="1474626" cy="1474626"/>
          </a:xfrm>
          <a:prstGeom prst="teardrop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3" name="Group 28">
            <a:extLst>
              <a:ext uri="{FF2B5EF4-FFF2-40B4-BE49-F238E27FC236}">
                <a16:creationId xmlns:a16="http://schemas.microsoft.com/office/drawing/2014/main" id="{CE509503-4699-39BD-DB90-E8254AEC6B70}"/>
              </a:ext>
            </a:extLst>
          </p:cNvPr>
          <p:cNvGrpSpPr/>
          <p:nvPr/>
        </p:nvGrpSpPr>
        <p:grpSpPr>
          <a:xfrm>
            <a:off x="6642670" y="2133070"/>
            <a:ext cx="590808" cy="584478"/>
            <a:chOff x="2587625" y="4291013"/>
            <a:chExt cx="444500" cy="439738"/>
          </a:xfrm>
          <a:solidFill>
            <a:schemeClr val="bg1"/>
          </a:solidFill>
        </p:grpSpPr>
        <p:sp>
          <p:nvSpPr>
            <p:cNvPr id="27" name="Freeform 290">
              <a:extLst>
                <a:ext uri="{FF2B5EF4-FFF2-40B4-BE49-F238E27FC236}">
                  <a16:creationId xmlns:a16="http://schemas.microsoft.com/office/drawing/2014/main" id="{9BE58D8C-375F-AED8-3EDC-050F8F5D57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0825" y="4491038"/>
              <a:ext cx="241300" cy="239713"/>
            </a:xfrm>
            <a:custGeom>
              <a:avLst/>
              <a:gdLst>
                <a:gd name="T0" fmla="*/ 582 w 1676"/>
                <a:gd name="T1" fmla="*/ 282 h 1813"/>
                <a:gd name="T2" fmla="*/ 453 w 1676"/>
                <a:gd name="T3" fmla="*/ 343 h 1813"/>
                <a:gd name="T4" fmla="*/ 344 w 1676"/>
                <a:gd name="T5" fmla="*/ 449 h 1813"/>
                <a:gd name="T6" fmla="*/ 274 w 1676"/>
                <a:gd name="T7" fmla="*/ 582 h 1813"/>
                <a:gd name="T8" fmla="*/ 246 w 1676"/>
                <a:gd name="T9" fmla="*/ 729 h 1813"/>
                <a:gd name="T10" fmla="*/ 260 w 1676"/>
                <a:gd name="T11" fmla="*/ 878 h 1813"/>
                <a:gd name="T12" fmla="*/ 316 w 1676"/>
                <a:gd name="T13" fmla="*/ 1018 h 1813"/>
                <a:gd name="T14" fmla="*/ 414 w 1676"/>
                <a:gd name="T15" fmla="*/ 1136 h 1813"/>
                <a:gd name="T16" fmla="*/ 538 w 1676"/>
                <a:gd name="T17" fmla="*/ 1212 h 1813"/>
                <a:gd name="T18" fmla="*/ 673 w 1676"/>
                <a:gd name="T19" fmla="*/ 1242 h 1813"/>
                <a:gd name="T20" fmla="*/ 811 w 1676"/>
                <a:gd name="T21" fmla="*/ 1227 h 1813"/>
                <a:gd name="T22" fmla="*/ 941 w 1676"/>
                <a:gd name="T23" fmla="*/ 1166 h 1813"/>
                <a:gd name="T24" fmla="*/ 1049 w 1676"/>
                <a:gd name="T25" fmla="*/ 1061 h 1813"/>
                <a:gd name="T26" fmla="*/ 1119 w 1676"/>
                <a:gd name="T27" fmla="*/ 927 h 1813"/>
                <a:gd name="T28" fmla="*/ 1147 w 1676"/>
                <a:gd name="T29" fmla="*/ 779 h 1813"/>
                <a:gd name="T30" fmla="*/ 1133 w 1676"/>
                <a:gd name="T31" fmla="*/ 630 h 1813"/>
                <a:gd name="T32" fmla="*/ 1077 w 1676"/>
                <a:gd name="T33" fmla="*/ 491 h 1813"/>
                <a:gd name="T34" fmla="*/ 980 w 1676"/>
                <a:gd name="T35" fmla="*/ 374 h 1813"/>
                <a:gd name="T36" fmla="*/ 855 w 1676"/>
                <a:gd name="T37" fmla="*/ 298 h 1813"/>
                <a:gd name="T38" fmla="*/ 720 w 1676"/>
                <a:gd name="T39" fmla="*/ 267 h 1813"/>
                <a:gd name="T40" fmla="*/ 781 w 1676"/>
                <a:gd name="T41" fmla="*/ 5 h 1813"/>
                <a:gd name="T42" fmla="*/ 946 w 1676"/>
                <a:gd name="T43" fmla="*/ 49 h 1813"/>
                <a:gd name="T44" fmla="*/ 1099 w 1676"/>
                <a:gd name="T45" fmla="*/ 137 h 1813"/>
                <a:gd name="T46" fmla="*/ 1230 w 1676"/>
                <a:gd name="T47" fmla="*/ 267 h 1813"/>
                <a:gd name="T48" fmla="*/ 1324 w 1676"/>
                <a:gd name="T49" fmla="*/ 424 h 1813"/>
                <a:gd name="T50" fmla="*/ 1378 w 1676"/>
                <a:gd name="T51" fmla="*/ 596 h 1813"/>
                <a:gd name="T52" fmla="*/ 1393 w 1676"/>
                <a:gd name="T53" fmla="*/ 775 h 1813"/>
                <a:gd name="T54" fmla="*/ 1368 w 1676"/>
                <a:gd name="T55" fmla="*/ 953 h 1813"/>
                <a:gd name="T56" fmla="*/ 1603 w 1676"/>
                <a:gd name="T57" fmla="*/ 1363 h 1813"/>
                <a:gd name="T58" fmla="*/ 1656 w 1676"/>
                <a:gd name="T59" fmla="*/ 1449 h 1813"/>
                <a:gd name="T60" fmla="*/ 1676 w 1676"/>
                <a:gd name="T61" fmla="*/ 1550 h 1813"/>
                <a:gd name="T62" fmla="*/ 1656 w 1676"/>
                <a:gd name="T63" fmla="*/ 1651 h 1813"/>
                <a:gd name="T64" fmla="*/ 1603 w 1676"/>
                <a:gd name="T65" fmla="*/ 1737 h 1813"/>
                <a:gd name="T66" fmla="*/ 1515 w 1676"/>
                <a:gd name="T67" fmla="*/ 1798 h 1813"/>
                <a:gd name="T68" fmla="*/ 1414 w 1676"/>
                <a:gd name="T69" fmla="*/ 1813 h 1813"/>
                <a:gd name="T70" fmla="*/ 1316 w 1676"/>
                <a:gd name="T71" fmla="*/ 1783 h 1813"/>
                <a:gd name="T72" fmla="*/ 986 w 1676"/>
                <a:gd name="T73" fmla="*/ 1441 h 1813"/>
                <a:gd name="T74" fmla="*/ 826 w 1676"/>
                <a:gd name="T75" fmla="*/ 1496 h 1813"/>
                <a:gd name="T76" fmla="*/ 660 w 1676"/>
                <a:gd name="T77" fmla="*/ 1508 h 1813"/>
                <a:gd name="T78" fmla="*/ 496 w 1676"/>
                <a:gd name="T79" fmla="*/ 1477 h 1813"/>
                <a:gd name="T80" fmla="*/ 341 w 1676"/>
                <a:gd name="T81" fmla="*/ 1404 h 1813"/>
                <a:gd name="T82" fmla="*/ 204 w 1676"/>
                <a:gd name="T83" fmla="*/ 1289 h 1813"/>
                <a:gd name="T84" fmla="*/ 95 w 1676"/>
                <a:gd name="T85" fmla="*/ 1137 h 1813"/>
                <a:gd name="T86" fmla="*/ 27 w 1676"/>
                <a:gd name="T87" fmla="*/ 966 h 1813"/>
                <a:gd name="T88" fmla="*/ 0 w 1676"/>
                <a:gd name="T89" fmla="*/ 785 h 1813"/>
                <a:gd name="T90" fmla="*/ 13 w 1676"/>
                <a:gd name="T91" fmla="*/ 602 h 1813"/>
                <a:gd name="T92" fmla="*/ 67 w 1676"/>
                <a:gd name="T93" fmla="*/ 427 h 1813"/>
                <a:gd name="T94" fmla="*/ 162 w 1676"/>
                <a:gd name="T95" fmla="*/ 268 h 1813"/>
                <a:gd name="T96" fmla="*/ 294 w 1676"/>
                <a:gd name="T97" fmla="*/ 137 h 1813"/>
                <a:gd name="T98" fmla="*/ 447 w 1676"/>
                <a:gd name="T99" fmla="*/ 49 h 1813"/>
                <a:gd name="T100" fmla="*/ 612 w 1676"/>
                <a:gd name="T101" fmla="*/ 5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76" h="1813">
                  <a:moveTo>
                    <a:pt x="673" y="267"/>
                  </a:moveTo>
                  <a:lnTo>
                    <a:pt x="627" y="272"/>
                  </a:lnTo>
                  <a:lnTo>
                    <a:pt x="582" y="282"/>
                  </a:lnTo>
                  <a:lnTo>
                    <a:pt x="538" y="298"/>
                  </a:lnTo>
                  <a:lnTo>
                    <a:pt x="495" y="317"/>
                  </a:lnTo>
                  <a:lnTo>
                    <a:pt x="453" y="343"/>
                  </a:lnTo>
                  <a:lnTo>
                    <a:pt x="414" y="374"/>
                  </a:lnTo>
                  <a:lnTo>
                    <a:pt x="377" y="409"/>
                  </a:lnTo>
                  <a:lnTo>
                    <a:pt x="344" y="449"/>
                  </a:lnTo>
                  <a:lnTo>
                    <a:pt x="316" y="491"/>
                  </a:lnTo>
                  <a:lnTo>
                    <a:pt x="293" y="536"/>
                  </a:lnTo>
                  <a:lnTo>
                    <a:pt x="274" y="582"/>
                  </a:lnTo>
                  <a:lnTo>
                    <a:pt x="260" y="630"/>
                  </a:lnTo>
                  <a:lnTo>
                    <a:pt x="251" y="679"/>
                  </a:lnTo>
                  <a:lnTo>
                    <a:pt x="246" y="729"/>
                  </a:lnTo>
                  <a:lnTo>
                    <a:pt x="246" y="779"/>
                  </a:lnTo>
                  <a:lnTo>
                    <a:pt x="251" y="829"/>
                  </a:lnTo>
                  <a:lnTo>
                    <a:pt x="260" y="878"/>
                  </a:lnTo>
                  <a:lnTo>
                    <a:pt x="274" y="927"/>
                  </a:lnTo>
                  <a:lnTo>
                    <a:pt x="293" y="974"/>
                  </a:lnTo>
                  <a:lnTo>
                    <a:pt x="316" y="1018"/>
                  </a:lnTo>
                  <a:lnTo>
                    <a:pt x="344" y="1061"/>
                  </a:lnTo>
                  <a:lnTo>
                    <a:pt x="377" y="1100"/>
                  </a:lnTo>
                  <a:lnTo>
                    <a:pt x="414" y="1136"/>
                  </a:lnTo>
                  <a:lnTo>
                    <a:pt x="453" y="1166"/>
                  </a:lnTo>
                  <a:lnTo>
                    <a:pt x="495" y="1191"/>
                  </a:lnTo>
                  <a:lnTo>
                    <a:pt x="538" y="1212"/>
                  </a:lnTo>
                  <a:lnTo>
                    <a:pt x="582" y="1227"/>
                  </a:lnTo>
                  <a:lnTo>
                    <a:pt x="627" y="1237"/>
                  </a:lnTo>
                  <a:lnTo>
                    <a:pt x="673" y="1242"/>
                  </a:lnTo>
                  <a:lnTo>
                    <a:pt x="720" y="1242"/>
                  </a:lnTo>
                  <a:lnTo>
                    <a:pt x="766" y="1237"/>
                  </a:lnTo>
                  <a:lnTo>
                    <a:pt x="811" y="1227"/>
                  </a:lnTo>
                  <a:lnTo>
                    <a:pt x="855" y="1212"/>
                  </a:lnTo>
                  <a:lnTo>
                    <a:pt x="898" y="1191"/>
                  </a:lnTo>
                  <a:lnTo>
                    <a:pt x="941" y="1166"/>
                  </a:lnTo>
                  <a:lnTo>
                    <a:pt x="980" y="1136"/>
                  </a:lnTo>
                  <a:lnTo>
                    <a:pt x="1016" y="1100"/>
                  </a:lnTo>
                  <a:lnTo>
                    <a:pt x="1049" y="1061"/>
                  </a:lnTo>
                  <a:lnTo>
                    <a:pt x="1077" y="1018"/>
                  </a:lnTo>
                  <a:lnTo>
                    <a:pt x="1100" y="974"/>
                  </a:lnTo>
                  <a:lnTo>
                    <a:pt x="1119" y="927"/>
                  </a:lnTo>
                  <a:lnTo>
                    <a:pt x="1133" y="878"/>
                  </a:lnTo>
                  <a:lnTo>
                    <a:pt x="1142" y="829"/>
                  </a:lnTo>
                  <a:lnTo>
                    <a:pt x="1147" y="779"/>
                  </a:lnTo>
                  <a:lnTo>
                    <a:pt x="1147" y="729"/>
                  </a:lnTo>
                  <a:lnTo>
                    <a:pt x="1142" y="679"/>
                  </a:lnTo>
                  <a:lnTo>
                    <a:pt x="1133" y="630"/>
                  </a:lnTo>
                  <a:lnTo>
                    <a:pt x="1119" y="582"/>
                  </a:lnTo>
                  <a:lnTo>
                    <a:pt x="1100" y="536"/>
                  </a:lnTo>
                  <a:lnTo>
                    <a:pt x="1077" y="491"/>
                  </a:lnTo>
                  <a:lnTo>
                    <a:pt x="1049" y="449"/>
                  </a:lnTo>
                  <a:lnTo>
                    <a:pt x="1016" y="409"/>
                  </a:lnTo>
                  <a:lnTo>
                    <a:pt x="980" y="374"/>
                  </a:lnTo>
                  <a:lnTo>
                    <a:pt x="941" y="343"/>
                  </a:lnTo>
                  <a:lnTo>
                    <a:pt x="898" y="317"/>
                  </a:lnTo>
                  <a:lnTo>
                    <a:pt x="855" y="298"/>
                  </a:lnTo>
                  <a:lnTo>
                    <a:pt x="811" y="282"/>
                  </a:lnTo>
                  <a:lnTo>
                    <a:pt x="766" y="272"/>
                  </a:lnTo>
                  <a:lnTo>
                    <a:pt x="720" y="267"/>
                  </a:lnTo>
                  <a:lnTo>
                    <a:pt x="673" y="267"/>
                  </a:lnTo>
                  <a:close/>
                  <a:moveTo>
                    <a:pt x="725" y="0"/>
                  </a:moveTo>
                  <a:lnTo>
                    <a:pt x="781" y="5"/>
                  </a:lnTo>
                  <a:lnTo>
                    <a:pt x="837" y="15"/>
                  </a:lnTo>
                  <a:lnTo>
                    <a:pt x="892" y="29"/>
                  </a:lnTo>
                  <a:lnTo>
                    <a:pt x="946" y="49"/>
                  </a:lnTo>
                  <a:lnTo>
                    <a:pt x="999" y="74"/>
                  </a:lnTo>
                  <a:lnTo>
                    <a:pt x="1050" y="103"/>
                  </a:lnTo>
                  <a:lnTo>
                    <a:pt x="1099" y="137"/>
                  </a:lnTo>
                  <a:lnTo>
                    <a:pt x="1145" y="176"/>
                  </a:lnTo>
                  <a:lnTo>
                    <a:pt x="1190" y="219"/>
                  </a:lnTo>
                  <a:lnTo>
                    <a:pt x="1230" y="267"/>
                  </a:lnTo>
                  <a:lnTo>
                    <a:pt x="1266" y="317"/>
                  </a:lnTo>
                  <a:lnTo>
                    <a:pt x="1297" y="369"/>
                  </a:lnTo>
                  <a:lnTo>
                    <a:pt x="1324" y="424"/>
                  </a:lnTo>
                  <a:lnTo>
                    <a:pt x="1346" y="479"/>
                  </a:lnTo>
                  <a:lnTo>
                    <a:pt x="1364" y="537"/>
                  </a:lnTo>
                  <a:lnTo>
                    <a:pt x="1378" y="596"/>
                  </a:lnTo>
                  <a:lnTo>
                    <a:pt x="1387" y="655"/>
                  </a:lnTo>
                  <a:lnTo>
                    <a:pt x="1392" y="715"/>
                  </a:lnTo>
                  <a:lnTo>
                    <a:pt x="1393" y="775"/>
                  </a:lnTo>
                  <a:lnTo>
                    <a:pt x="1389" y="835"/>
                  </a:lnTo>
                  <a:lnTo>
                    <a:pt x="1381" y="895"/>
                  </a:lnTo>
                  <a:lnTo>
                    <a:pt x="1368" y="953"/>
                  </a:lnTo>
                  <a:lnTo>
                    <a:pt x="1351" y="1011"/>
                  </a:lnTo>
                  <a:lnTo>
                    <a:pt x="1330" y="1067"/>
                  </a:lnTo>
                  <a:lnTo>
                    <a:pt x="1603" y="1363"/>
                  </a:lnTo>
                  <a:lnTo>
                    <a:pt x="1625" y="1389"/>
                  </a:lnTo>
                  <a:lnTo>
                    <a:pt x="1642" y="1419"/>
                  </a:lnTo>
                  <a:lnTo>
                    <a:pt x="1656" y="1449"/>
                  </a:lnTo>
                  <a:lnTo>
                    <a:pt x="1668" y="1482"/>
                  </a:lnTo>
                  <a:lnTo>
                    <a:pt x="1674" y="1515"/>
                  </a:lnTo>
                  <a:lnTo>
                    <a:pt x="1676" y="1550"/>
                  </a:lnTo>
                  <a:lnTo>
                    <a:pt x="1674" y="1585"/>
                  </a:lnTo>
                  <a:lnTo>
                    <a:pt x="1668" y="1619"/>
                  </a:lnTo>
                  <a:lnTo>
                    <a:pt x="1656" y="1651"/>
                  </a:lnTo>
                  <a:lnTo>
                    <a:pt x="1642" y="1682"/>
                  </a:lnTo>
                  <a:lnTo>
                    <a:pt x="1625" y="1711"/>
                  </a:lnTo>
                  <a:lnTo>
                    <a:pt x="1603" y="1737"/>
                  </a:lnTo>
                  <a:lnTo>
                    <a:pt x="1576" y="1762"/>
                  </a:lnTo>
                  <a:lnTo>
                    <a:pt x="1547" y="1783"/>
                  </a:lnTo>
                  <a:lnTo>
                    <a:pt x="1515" y="1798"/>
                  </a:lnTo>
                  <a:lnTo>
                    <a:pt x="1482" y="1809"/>
                  </a:lnTo>
                  <a:lnTo>
                    <a:pt x="1449" y="1813"/>
                  </a:lnTo>
                  <a:lnTo>
                    <a:pt x="1414" y="1813"/>
                  </a:lnTo>
                  <a:lnTo>
                    <a:pt x="1380" y="1809"/>
                  </a:lnTo>
                  <a:lnTo>
                    <a:pt x="1347" y="1798"/>
                  </a:lnTo>
                  <a:lnTo>
                    <a:pt x="1316" y="1783"/>
                  </a:lnTo>
                  <a:lnTo>
                    <a:pt x="1286" y="1762"/>
                  </a:lnTo>
                  <a:lnTo>
                    <a:pt x="1259" y="1737"/>
                  </a:lnTo>
                  <a:lnTo>
                    <a:pt x="986" y="1441"/>
                  </a:lnTo>
                  <a:lnTo>
                    <a:pt x="934" y="1464"/>
                  </a:lnTo>
                  <a:lnTo>
                    <a:pt x="880" y="1483"/>
                  </a:lnTo>
                  <a:lnTo>
                    <a:pt x="826" y="1496"/>
                  </a:lnTo>
                  <a:lnTo>
                    <a:pt x="771" y="1504"/>
                  </a:lnTo>
                  <a:lnTo>
                    <a:pt x="716" y="1509"/>
                  </a:lnTo>
                  <a:lnTo>
                    <a:pt x="660" y="1508"/>
                  </a:lnTo>
                  <a:lnTo>
                    <a:pt x="605" y="1503"/>
                  </a:lnTo>
                  <a:lnTo>
                    <a:pt x="550" y="1493"/>
                  </a:lnTo>
                  <a:lnTo>
                    <a:pt x="496" y="1477"/>
                  </a:lnTo>
                  <a:lnTo>
                    <a:pt x="443" y="1458"/>
                  </a:lnTo>
                  <a:lnTo>
                    <a:pt x="391" y="1434"/>
                  </a:lnTo>
                  <a:lnTo>
                    <a:pt x="341" y="1404"/>
                  </a:lnTo>
                  <a:lnTo>
                    <a:pt x="293" y="1371"/>
                  </a:lnTo>
                  <a:lnTo>
                    <a:pt x="247" y="1332"/>
                  </a:lnTo>
                  <a:lnTo>
                    <a:pt x="204" y="1289"/>
                  </a:lnTo>
                  <a:lnTo>
                    <a:pt x="162" y="1240"/>
                  </a:lnTo>
                  <a:lnTo>
                    <a:pt x="126" y="1190"/>
                  </a:lnTo>
                  <a:lnTo>
                    <a:pt x="95" y="1137"/>
                  </a:lnTo>
                  <a:lnTo>
                    <a:pt x="68" y="1082"/>
                  </a:lnTo>
                  <a:lnTo>
                    <a:pt x="45" y="1024"/>
                  </a:lnTo>
                  <a:lnTo>
                    <a:pt x="27" y="966"/>
                  </a:lnTo>
                  <a:lnTo>
                    <a:pt x="13" y="906"/>
                  </a:lnTo>
                  <a:lnTo>
                    <a:pt x="4" y="846"/>
                  </a:lnTo>
                  <a:lnTo>
                    <a:pt x="0" y="785"/>
                  </a:lnTo>
                  <a:lnTo>
                    <a:pt x="0" y="724"/>
                  </a:lnTo>
                  <a:lnTo>
                    <a:pt x="4" y="663"/>
                  </a:lnTo>
                  <a:lnTo>
                    <a:pt x="13" y="602"/>
                  </a:lnTo>
                  <a:lnTo>
                    <a:pt x="27" y="543"/>
                  </a:lnTo>
                  <a:lnTo>
                    <a:pt x="45" y="485"/>
                  </a:lnTo>
                  <a:lnTo>
                    <a:pt x="67" y="427"/>
                  </a:lnTo>
                  <a:lnTo>
                    <a:pt x="94" y="373"/>
                  </a:lnTo>
                  <a:lnTo>
                    <a:pt x="126" y="319"/>
                  </a:lnTo>
                  <a:lnTo>
                    <a:pt x="162" y="268"/>
                  </a:lnTo>
                  <a:lnTo>
                    <a:pt x="203" y="220"/>
                  </a:lnTo>
                  <a:lnTo>
                    <a:pt x="247" y="176"/>
                  </a:lnTo>
                  <a:lnTo>
                    <a:pt x="294" y="137"/>
                  </a:lnTo>
                  <a:lnTo>
                    <a:pt x="343" y="103"/>
                  </a:lnTo>
                  <a:lnTo>
                    <a:pt x="394" y="74"/>
                  </a:lnTo>
                  <a:lnTo>
                    <a:pt x="447" y="49"/>
                  </a:lnTo>
                  <a:lnTo>
                    <a:pt x="501" y="29"/>
                  </a:lnTo>
                  <a:lnTo>
                    <a:pt x="556" y="15"/>
                  </a:lnTo>
                  <a:lnTo>
                    <a:pt x="612" y="5"/>
                  </a:lnTo>
                  <a:lnTo>
                    <a:pt x="668" y="0"/>
                  </a:lnTo>
                  <a:lnTo>
                    <a:pt x="7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  <p:sp>
          <p:nvSpPr>
            <p:cNvPr id="28" name="Freeform 291">
              <a:extLst>
                <a:ext uri="{FF2B5EF4-FFF2-40B4-BE49-F238E27FC236}">
                  <a16:creationId xmlns:a16="http://schemas.microsoft.com/office/drawing/2014/main" id="{EA9F6BFF-D6B0-04AB-2C73-EDC6F14CF539}"/>
                </a:ext>
              </a:extLst>
            </p:cNvPr>
            <p:cNvSpPr/>
            <p:nvPr/>
          </p:nvSpPr>
          <p:spPr bwMode="auto">
            <a:xfrm>
              <a:off x="2811463" y="4335463"/>
              <a:ext cx="217488" cy="274638"/>
            </a:xfrm>
            <a:custGeom>
              <a:avLst/>
              <a:gdLst>
                <a:gd name="T0" fmla="*/ 459 w 1508"/>
                <a:gd name="T1" fmla="*/ 30 h 2083"/>
                <a:gd name="T2" fmla="*/ 619 w 1508"/>
                <a:gd name="T3" fmla="*/ 254 h 2083"/>
                <a:gd name="T4" fmla="*/ 841 w 1508"/>
                <a:gd name="T5" fmla="*/ 542 h 2083"/>
                <a:gd name="T6" fmla="*/ 960 w 1508"/>
                <a:gd name="T7" fmla="*/ 441 h 2083"/>
                <a:gd name="T8" fmla="*/ 1249 w 1508"/>
                <a:gd name="T9" fmla="*/ 400 h 2083"/>
                <a:gd name="T10" fmla="*/ 1340 w 1508"/>
                <a:gd name="T11" fmla="*/ 564 h 2083"/>
                <a:gd name="T12" fmla="*/ 1411 w 1508"/>
                <a:gd name="T13" fmla="*/ 741 h 2083"/>
                <a:gd name="T14" fmla="*/ 1464 w 1508"/>
                <a:gd name="T15" fmla="*/ 927 h 2083"/>
                <a:gd name="T16" fmla="*/ 1497 w 1508"/>
                <a:gd name="T17" fmla="*/ 1121 h 2083"/>
                <a:gd name="T18" fmla="*/ 1508 w 1508"/>
                <a:gd name="T19" fmla="*/ 1322 h 2083"/>
                <a:gd name="T20" fmla="*/ 1497 w 1508"/>
                <a:gd name="T21" fmla="*/ 1526 h 2083"/>
                <a:gd name="T22" fmla="*/ 1463 w 1508"/>
                <a:gd name="T23" fmla="*/ 1720 h 2083"/>
                <a:gd name="T24" fmla="*/ 1409 w 1508"/>
                <a:gd name="T25" fmla="*/ 1907 h 2083"/>
                <a:gd name="T26" fmla="*/ 1337 w 1508"/>
                <a:gd name="T27" fmla="*/ 2083 h 2083"/>
                <a:gd name="T28" fmla="*/ 1349 w 1508"/>
                <a:gd name="T29" fmla="*/ 1945 h 2083"/>
                <a:gd name="T30" fmla="*/ 1341 w 1508"/>
                <a:gd name="T31" fmla="*/ 1808 h 2083"/>
                <a:gd name="T32" fmla="*/ 1313 w 1508"/>
                <a:gd name="T33" fmla="*/ 1675 h 2083"/>
                <a:gd name="T34" fmla="*/ 1266 w 1508"/>
                <a:gd name="T35" fmla="*/ 1547 h 2083"/>
                <a:gd name="T36" fmla="*/ 1201 w 1508"/>
                <a:gd name="T37" fmla="*/ 1429 h 2083"/>
                <a:gd name="T38" fmla="*/ 1117 w 1508"/>
                <a:gd name="T39" fmla="*/ 1321 h 2083"/>
                <a:gd name="T40" fmla="*/ 1021 w 1508"/>
                <a:gd name="T41" fmla="*/ 1233 h 2083"/>
                <a:gd name="T42" fmla="*/ 915 w 1508"/>
                <a:gd name="T43" fmla="*/ 1162 h 2083"/>
                <a:gd name="T44" fmla="*/ 801 w 1508"/>
                <a:gd name="T45" fmla="*/ 1111 h 2083"/>
                <a:gd name="T46" fmla="*/ 680 w 1508"/>
                <a:gd name="T47" fmla="*/ 1080 h 2083"/>
                <a:gd name="T48" fmla="*/ 554 w 1508"/>
                <a:gd name="T49" fmla="*/ 1069 h 2083"/>
                <a:gd name="T50" fmla="*/ 416 w 1508"/>
                <a:gd name="T51" fmla="*/ 1082 h 2083"/>
                <a:gd name="T52" fmla="*/ 283 w 1508"/>
                <a:gd name="T53" fmla="*/ 1120 h 2083"/>
                <a:gd name="T54" fmla="*/ 160 w 1508"/>
                <a:gd name="T55" fmla="*/ 1182 h 2083"/>
                <a:gd name="T56" fmla="*/ 591 w 1508"/>
                <a:gd name="T57" fmla="*/ 812 h 2083"/>
                <a:gd name="T58" fmla="*/ 751 w 1508"/>
                <a:gd name="T59" fmla="*/ 755 h 2083"/>
                <a:gd name="T60" fmla="*/ 500 w 1508"/>
                <a:gd name="T61" fmla="*/ 407 h 2083"/>
                <a:gd name="T62" fmla="*/ 338 w 1508"/>
                <a:gd name="T63" fmla="*/ 367 h 2083"/>
                <a:gd name="T64" fmla="*/ 175 w 1508"/>
                <a:gd name="T65" fmla="*/ 519 h 2083"/>
                <a:gd name="T66" fmla="*/ 0 w 1508"/>
                <a:gd name="T67" fmla="*/ 375 h 2083"/>
                <a:gd name="T68" fmla="*/ 166 w 1508"/>
                <a:gd name="T69" fmla="*/ 151 h 2083"/>
                <a:gd name="T70" fmla="*/ 287 w 1508"/>
                <a:gd name="T71" fmla="*/ 289 h 2083"/>
                <a:gd name="T72" fmla="*/ 445 w 1508"/>
                <a:gd name="T73" fmla="*/ 351 h 2083"/>
                <a:gd name="T74" fmla="*/ 453 w 1508"/>
                <a:gd name="T75" fmla="*/ 220 h 2083"/>
                <a:gd name="T76" fmla="*/ 316 w 1508"/>
                <a:gd name="T7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08" h="2083">
                  <a:moveTo>
                    <a:pt x="316" y="0"/>
                  </a:moveTo>
                  <a:lnTo>
                    <a:pt x="459" y="30"/>
                  </a:lnTo>
                  <a:lnTo>
                    <a:pt x="582" y="149"/>
                  </a:lnTo>
                  <a:lnTo>
                    <a:pt x="619" y="254"/>
                  </a:lnTo>
                  <a:lnTo>
                    <a:pt x="647" y="352"/>
                  </a:lnTo>
                  <a:lnTo>
                    <a:pt x="841" y="542"/>
                  </a:lnTo>
                  <a:lnTo>
                    <a:pt x="891" y="559"/>
                  </a:lnTo>
                  <a:lnTo>
                    <a:pt x="960" y="441"/>
                  </a:lnTo>
                  <a:lnTo>
                    <a:pt x="1204" y="417"/>
                  </a:lnTo>
                  <a:lnTo>
                    <a:pt x="1249" y="400"/>
                  </a:lnTo>
                  <a:lnTo>
                    <a:pt x="1297" y="481"/>
                  </a:lnTo>
                  <a:lnTo>
                    <a:pt x="1340" y="564"/>
                  </a:lnTo>
                  <a:lnTo>
                    <a:pt x="1378" y="651"/>
                  </a:lnTo>
                  <a:lnTo>
                    <a:pt x="1411" y="741"/>
                  </a:lnTo>
                  <a:lnTo>
                    <a:pt x="1440" y="832"/>
                  </a:lnTo>
                  <a:lnTo>
                    <a:pt x="1464" y="927"/>
                  </a:lnTo>
                  <a:lnTo>
                    <a:pt x="1483" y="1022"/>
                  </a:lnTo>
                  <a:lnTo>
                    <a:pt x="1497" y="1121"/>
                  </a:lnTo>
                  <a:lnTo>
                    <a:pt x="1505" y="1221"/>
                  </a:lnTo>
                  <a:lnTo>
                    <a:pt x="1508" y="1322"/>
                  </a:lnTo>
                  <a:lnTo>
                    <a:pt x="1505" y="1425"/>
                  </a:lnTo>
                  <a:lnTo>
                    <a:pt x="1497" y="1526"/>
                  </a:lnTo>
                  <a:lnTo>
                    <a:pt x="1483" y="1623"/>
                  </a:lnTo>
                  <a:lnTo>
                    <a:pt x="1463" y="1720"/>
                  </a:lnTo>
                  <a:lnTo>
                    <a:pt x="1439" y="1815"/>
                  </a:lnTo>
                  <a:lnTo>
                    <a:pt x="1409" y="1907"/>
                  </a:lnTo>
                  <a:lnTo>
                    <a:pt x="1375" y="1996"/>
                  </a:lnTo>
                  <a:lnTo>
                    <a:pt x="1337" y="2083"/>
                  </a:lnTo>
                  <a:lnTo>
                    <a:pt x="1345" y="2015"/>
                  </a:lnTo>
                  <a:lnTo>
                    <a:pt x="1349" y="1945"/>
                  </a:lnTo>
                  <a:lnTo>
                    <a:pt x="1347" y="1877"/>
                  </a:lnTo>
                  <a:lnTo>
                    <a:pt x="1341" y="1808"/>
                  </a:lnTo>
                  <a:lnTo>
                    <a:pt x="1329" y="1741"/>
                  </a:lnTo>
                  <a:lnTo>
                    <a:pt x="1313" y="1675"/>
                  </a:lnTo>
                  <a:lnTo>
                    <a:pt x="1293" y="1610"/>
                  </a:lnTo>
                  <a:lnTo>
                    <a:pt x="1266" y="1547"/>
                  </a:lnTo>
                  <a:lnTo>
                    <a:pt x="1236" y="1486"/>
                  </a:lnTo>
                  <a:lnTo>
                    <a:pt x="1201" y="1429"/>
                  </a:lnTo>
                  <a:lnTo>
                    <a:pt x="1161" y="1373"/>
                  </a:lnTo>
                  <a:lnTo>
                    <a:pt x="1117" y="1321"/>
                  </a:lnTo>
                  <a:lnTo>
                    <a:pt x="1071" y="1276"/>
                  </a:lnTo>
                  <a:lnTo>
                    <a:pt x="1021" y="1233"/>
                  </a:lnTo>
                  <a:lnTo>
                    <a:pt x="969" y="1195"/>
                  </a:lnTo>
                  <a:lnTo>
                    <a:pt x="915" y="1162"/>
                  </a:lnTo>
                  <a:lnTo>
                    <a:pt x="859" y="1134"/>
                  </a:lnTo>
                  <a:lnTo>
                    <a:pt x="801" y="1111"/>
                  </a:lnTo>
                  <a:lnTo>
                    <a:pt x="741" y="1093"/>
                  </a:lnTo>
                  <a:lnTo>
                    <a:pt x="680" y="1080"/>
                  </a:lnTo>
                  <a:lnTo>
                    <a:pt x="617" y="1072"/>
                  </a:lnTo>
                  <a:lnTo>
                    <a:pt x="554" y="1069"/>
                  </a:lnTo>
                  <a:lnTo>
                    <a:pt x="484" y="1072"/>
                  </a:lnTo>
                  <a:lnTo>
                    <a:pt x="416" y="1082"/>
                  </a:lnTo>
                  <a:lnTo>
                    <a:pt x="349" y="1098"/>
                  </a:lnTo>
                  <a:lnTo>
                    <a:pt x="283" y="1120"/>
                  </a:lnTo>
                  <a:lnTo>
                    <a:pt x="220" y="1148"/>
                  </a:lnTo>
                  <a:lnTo>
                    <a:pt x="160" y="1182"/>
                  </a:lnTo>
                  <a:lnTo>
                    <a:pt x="338" y="952"/>
                  </a:lnTo>
                  <a:lnTo>
                    <a:pt x="591" y="812"/>
                  </a:lnTo>
                  <a:lnTo>
                    <a:pt x="738" y="833"/>
                  </a:lnTo>
                  <a:lnTo>
                    <a:pt x="751" y="755"/>
                  </a:lnTo>
                  <a:lnTo>
                    <a:pt x="570" y="556"/>
                  </a:lnTo>
                  <a:lnTo>
                    <a:pt x="500" y="407"/>
                  </a:lnTo>
                  <a:lnTo>
                    <a:pt x="400" y="407"/>
                  </a:lnTo>
                  <a:lnTo>
                    <a:pt x="338" y="367"/>
                  </a:lnTo>
                  <a:lnTo>
                    <a:pt x="203" y="345"/>
                  </a:lnTo>
                  <a:lnTo>
                    <a:pt x="175" y="519"/>
                  </a:lnTo>
                  <a:lnTo>
                    <a:pt x="12" y="484"/>
                  </a:lnTo>
                  <a:lnTo>
                    <a:pt x="0" y="375"/>
                  </a:lnTo>
                  <a:lnTo>
                    <a:pt x="125" y="345"/>
                  </a:lnTo>
                  <a:lnTo>
                    <a:pt x="166" y="151"/>
                  </a:lnTo>
                  <a:lnTo>
                    <a:pt x="291" y="207"/>
                  </a:lnTo>
                  <a:lnTo>
                    <a:pt x="287" y="289"/>
                  </a:lnTo>
                  <a:lnTo>
                    <a:pt x="382" y="332"/>
                  </a:lnTo>
                  <a:lnTo>
                    <a:pt x="445" y="351"/>
                  </a:lnTo>
                  <a:lnTo>
                    <a:pt x="522" y="308"/>
                  </a:lnTo>
                  <a:lnTo>
                    <a:pt x="453" y="220"/>
                  </a:lnTo>
                  <a:lnTo>
                    <a:pt x="313" y="71"/>
                  </a:lnTo>
                  <a:lnTo>
                    <a:pt x="3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  <p:sp>
          <p:nvSpPr>
            <p:cNvPr id="29" name="Freeform 292">
              <a:extLst>
                <a:ext uri="{FF2B5EF4-FFF2-40B4-BE49-F238E27FC236}">
                  <a16:creationId xmlns:a16="http://schemas.microsoft.com/office/drawing/2014/main" id="{714D5FCB-942A-5229-8AC4-7F79A7ABDDF3}"/>
                </a:ext>
              </a:extLst>
            </p:cNvPr>
            <p:cNvSpPr/>
            <p:nvPr/>
          </p:nvSpPr>
          <p:spPr bwMode="auto">
            <a:xfrm>
              <a:off x="2786063" y="4497388"/>
              <a:ext cx="30163" cy="26988"/>
            </a:xfrm>
            <a:custGeom>
              <a:avLst/>
              <a:gdLst>
                <a:gd name="T0" fmla="*/ 118 w 208"/>
                <a:gd name="T1" fmla="*/ 0 h 197"/>
                <a:gd name="T2" fmla="*/ 208 w 208"/>
                <a:gd name="T3" fmla="*/ 45 h 197"/>
                <a:gd name="T4" fmla="*/ 186 w 208"/>
                <a:gd name="T5" fmla="*/ 66 h 197"/>
                <a:gd name="T6" fmla="*/ 165 w 208"/>
                <a:gd name="T7" fmla="*/ 89 h 197"/>
                <a:gd name="T8" fmla="*/ 147 w 208"/>
                <a:gd name="T9" fmla="*/ 109 h 197"/>
                <a:gd name="T10" fmla="*/ 130 w 208"/>
                <a:gd name="T11" fmla="*/ 131 h 197"/>
                <a:gd name="T12" fmla="*/ 81 w 208"/>
                <a:gd name="T13" fmla="*/ 132 h 197"/>
                <a:gd name="T14" fmla="*/ 29 w 208"/>
                <a:gd name="T15" fmla="*/ 197 h 197"/>
                <a:gd name="T16" fmla="*/ 0 w 208"/>
                <a:gd name="T17" fmla="*/ 61 h 197"/>
                <a:gd name="T18" fmla="*/ 118 w 208"/>
                <a:gd name="T1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97">
                  <a:moveTo>
                    <a:pt x="118" y="0"/>
                  </a:moveTo>
                  <a:lnTo>
                    <a:pt x="208" y="45"/>
                  </a:lnTo>
                  <a:lnTo>
                    <a:pt x="186" y="66"/>
                  </a:lnTo>
                  <a:lnTo>
                    <a:pt x="165" y="89"/>
                  </a:lnTo>
                  <a:lnTo>
                    <a:pt x="147" y="109"/>
                  </a:lnTo>
                  <a:lnTo>
                    <a:pt x="130" y="131"/>
                  </a:lnTo>
                  <a:lnTo>
                    <a:pt x="81" y="132"/>
                  </a:lnTo>
                  <a:lnTo>
                    <a:pt x="29" y="197"/>
                  </a:lnTo>
                  <a:lnTo>
                    <a:pt x="0" y="61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  <p:sp>
          <p:nvSpPr>
            <p:cNvPr id="30" name="Freeform 293">
              <a:extLst>
                <a:ext uri="{FF2B5EF4-FFF2-40B4-BE49-F238E27FC236}">
                  <a16:creationId xmlns:a16="http://schemas.microsoft.com/office/drawing/2014/main" id="{477F9F14-6D2A-211A-B617-90A9EDFDD3C3}"/>
                </a:ext>
              </a:extLst>
            </p:cNvPr>
            <p:cNvSpPr/>
            <p:nvPr/>
          </p:nvSpPr>
          <p:spPr bwMode="auto">
            <a:xfrm>
              <a:off x="2860675" y="4702175"/>
              <a:ext cx="52388" cy="20638"/>
            </a:xfrm>
            <a:custGeom>
              <a:avLst/>
              <a:gdLst>
                <a:gd name="T0" fmla="*/ 368 w 368"/>
                <a:gd name="T1" fmla="*/ 0 h 153"/>
                <a:gd name="T2" fmla="*/ 298 w 368"/>
                <a:gd name="T3" fmla="*/ 38 h 153"/>
                <a:gd name="T4" fmla="*/ 227 w 368"/>
                <a:gd name="T5" fmla="*/ 73 h 153"/>
                <a:gd name="T6" fmla="*/ 152 w 368"/>
                <a:gd name="T7" fmla="*/ 105 h 153"/>
                <a:gd name="T8" fmla="*/ 77 w 368"/>
                <a:gd name="T9" fmla="*/ 131 h 153"/>
                <a:gd name="T10" fmla="*/ 0 w 368"/>
                <a:gd name="T11" fmla="*/ 153 h 153"/>
                <a:gd name="T12" fmla="*/ 28 w 368"/>
                <a:gd name="T13" fmla="*/ 44 h 153"/>
                <a:gd name="T14" fmla="*/ 83 w 368"/>
                <a:gd name="T15" fmla="*/ 5 h 153"/>
                <a:gd name="T16" fmla="*/ 148 w 368"/>
                <a:gd name="T17" fmla="*/ 13 h 153"/>
                <a:gd name="T18" fmla="*/ 215 w 368"/>
                <a:gd name="T19" fmla="*/ 16 h 153"/>
                <a:gd name="T20" fmla="*/ 266 w 368"/>
                <a:gd name="T21" fmla="*/ 14 h 153"/>
                <a:gd name="T22" fmla="*/ 317 w 368"/>
                <a:gd name="T23" fmla="*/ 9 h 153"/>
                <a:gd name="T24" fmla="*/ 368 w 368"/>
                <a:gd name="T2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8" h="153">
                  <a:moveTo>
                    <a:pt x="368" y="0"/>
                  </a:moveTo>
                  <a:lnTo>
                    <a:pt x="298" y="38"/>
                  </a:lnTo>
                  <a:lnTo>
                    <a:pt x="227" y="73"/>
                  </a:lnTo>
                  <a:lnTo>
                    <a:pt x="152" y="105"/>
                  </a:lnTo>
                  <a:lnTo>
                    <a:pt x="77" y="131"/>
                  </a:lnTo>
                  <a:lnTo>
                    <a:pt x="0" y="153"/>
                  </a:lnTo>
                  <a:lnTo>
                    <a:pt x="28" y="44"/>
                  </a:lnTo>
                  <a:lnTo>
                    <a:pt x="83" y="5"/>
                  </a:lnTo>
                  <a:lnTo>
                    <a:pt x="148" y="13"/>
                  </a:lnTo>
                  <a:lnTo>
                    <a:pt x="215" y="16"/>
                  </a:lnTo>
                  <a:lnTo>
                    <a:pt x="266" y="14"/>
                  </a:lnTo>
                  <a:lnTo>
                    <a:pt x="317" y="9"/>
                  </a:lnTo>
                  <a:lnTo>
                    <a:pt x="3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  <p:sp>
          <p:nvSpPr>
            <p:cNvPr id="31" name="Freeform 294">
              <a:extLst>
                <a:ext uri="{FF2B5EF4-FFF2-40B4-BE49-F238E27FC236}">
                  <a16:creationId xmlns:a16="http://schemas.microsoft.com/office/drawing/2014/main" id="{959A0946-FF4D-9B43-140A-8BE60E94AA39}"/>
                </a:ext>
              </a:extLst>
            </p:cNvPr>
            <p:cNvSpPr/>
            <p:nvPr/>
          </p:nvSpPr>
          <p:spPr bwMode="auto">
            <a:xfrm>
              <a:off x="2587625" y="4395788"/>
              <a:ext cx="249238" cy="333375"/>
            </a:xfrm>
            <a:custGeom>
              <a:avLst/>
              <a:gdLst>
                <a:gd name="T0" fmla="*/ 210 w 1723"/>
                <a:gd name="T1" fmla="*/ 95 h 2519"/>
                <a:gd name="T2" fmla="*/ 468 w 1723"/>
                <a:gd name="T3" fmla="*/ 157 h 2519"/>
                <a:gd name="T4" fmla="*/ 884 w 1723"/>
                <a:gd name="T5" fmla="*/ 389 h 2519"/>
                <a:gd name="T6" fmla="*/ 1103 w 1723"/>
                <a:gd name="T7" fmla="*/ 976 h 2519"/>
                <a:gd name="T8" fmla="*/ 1141 w 1723"/>
                <a:gd name="T9" fmla="*/ 862 h 2519"/>
                <a:gd name="T10" fmla="*/ 1389 w 1723"/>
                <a:gd name="T11" fmla="*/ 1094 h 2519"/>
                <a:gd name="T12" fmla="*/ 1344 w 1723"/>
                <a:gd name="T13" fmla="*/ 1213 h 2519"/>
                <a:gd name="T14" fmla="*/ 1316 w 1723"/>
                <a:gd name="T15" fmla="*/ 1341 h 2519"/>
                <a:gd name="T16" fmla="*/ 1307 w 1723"/>
                <a:gd name="T17" fmla="*/ 1472 h 2519"/>
                <a:gd name="T18" fmla="*/ 1317 w 1723"/>
                <a:gd name="T19" fmla="*/ 1609 h 2519"/>
                <a:gd name="T20" fmla="*/ 1346 w 1723"/>
                <a:gd name="T21" fmla="*/ 1741 h 2519"/>
                <a:gd name="T22" fmla="*/ 1394 w 1723"/>
                <a:gd name="T23" fmla="*/ 1865 h 2519"/>
                <a:gd name="T24" fmla="*/ 1459 w 1723"/>
                <a:gd name="T25" fmla="*/ 1979 h 2519"/>
                <a:gd name="T26" fmla="*/ 1541 w 1723"/>
                <a:gd name="T27" fmla="*/ 2083 h 2519"/>
                <a:gd name="T28" fmla="*/ 1628 w 1723"/>
                <a:gd name="T29" fmla="*/ 2165 h 2519"/>
                <a:gd name="T30" fmla="*/ 1723 w 1723"/>
                <a:gd name="T31" fmla="*/ 2230 h 2519"/>
                <a:gd name="T32" fmla="*/ 1714 w 1723"/>
                <a:gd name="T33" fmla="*/ 2268 h 2519"/>
                <a:gd name="T34" fmla="*/ 1708 w 1723"/>
                <a:gd name="T35" fmla="*/ 2294 h 2519"/>
                <a:gd name="T36" fmla="*/ 1706 w 1723"/>
                <a:gd name="T37" fmla="*/ 2304 h 2519"/>
                <a:gd name="T38" fmla="*/ 1659 w 1723"/>
                <a:gd name="T39" fmla="*/ 2513 h 2519"/>
                <a:gd name="T40" fmla="*/ 1530 w 1723"/>
                <a:gd name="T41" fmla="*/ 2519 h 2519"/>
                <a:gd name="T42" fmla="*/ 1338 w 1723"/>
                <a:gd name="T43" fmla="*/ 2506 h 2519"/>
                <a:gd name="T44" fmla="*/ 1154 w 1723"/>
                <a:gd name="T45" fmla="*/ 2468 h 2519"/>
                <a:gd name="T46" fmla="*/ 977 w 1723"/>
                <a:gd name="T47" fmla="*/ 2407 h 2519"/>
                <a:gd name="T48" fmla="*/ 810 w 1723"/>
                <a:gd name="T49" fmla="*/ 2325 h 2519"/>
                <a:gd name="T50" fmla="*/ 656 w 1723"/>
                <a:gd name="T51" fmla="*/ 2222 h 2519"/>
                <a:gd name="T52" fmla="*/ 514 w 1723"/>
                <a:gd name="T53" fmla="*/ 2101 h 2519"/>
                <a:gd name="T54" fmla="*/ 387 w 1723"/>
                <a:gd name="T55" fmla="*/ 1963 h 2519"/>
                <a:gd name="T56" fmla="*/ 274 w 1723"/>
                <a:gd name="T57" fmla="*/ 1809 h 2519"/>
                <a:gd name="T58" fmla="*/ 180 w 1723"/>
                <a:gd name="T59" fmla="*/ 1641 h 2519"/>
                <a:gd name="T60" fmla="*/ 103 w 1723"/>
                <a:gd name="T61" fmla="*/ 1461 h 2519"/>
                <a:gd name="T62" fmla="*/ 47 w 1723"/>
                <a:gd name="T63" fmla="*/ 1270 h 2519"/>
                <a:gd name="T64" fmla="*/ 12 w 1723"/>
                <a:gd name="T65" fmla="*/ 1070 h 2519"/>
                <a:gd name="T66" fmla="*/ 0 w 1723"/>
                <a:gd name="T67" fmla="*/ 862 h 2519"/>
                <a:gd name="T68" fmla="*/ 11 w 1723"/>
                <a:gd name="T69" fmla="*/ 662 h 2519"/>
                <a:gd name="T70" fmla="*/ 44 w 1723"/>
                <a:gd name="T71" fmla="*/ 470 h 2519"/>
                <a:gd name="T72" fmla="*/ 96 w 1723"/>
                <a:gd name="T73" fmla="*/ 285 h 2519"/>
                <a:gd name="T74" fmla="*/ 168 w 1723"/>
                <a:gd name="T75" fmla="*/ 111 h 2519"/>
                <a:gd name="T76" fmla="*/ 320 w 1723"/>
                <a:gd name="T77" fmla="*/ 0 h 2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23" h="2519">
                  <a:moveTo>
                    <a:pt x="320" y="0"/>
                  </a:moveTo>
                  <a:lnTo>
                    <a:pt x="210" y="95"/>
                  </a:lnTo>
                  <a:lnTo>
                    <a:pt x="296" y="157"/>
                  </a:lnTo>
                  <a:lnTo>
                    <a:pt x="468" y="157"/>
                  </a:lnTo>
                  <a:lnTo>
                    <a:pt x="724" y="107"/>
                  </a:lnTo>
                  <a:lnTo>
                    <a:pt x="884" y="389"/>
                  </a:lnTo>
                  <a:lnTo>
                    <a:pt x="884" y="655"/>
                  </a:lnTo>
                  <a:lnTo>
                    <a:pt x="1103" y="976"/>
                  </a:lnTo>
                  <a:lnTo>
                    <a:pt x="1141" y="976"/>
                  </a:lnTo>
                  <a:lnTo>
                    <a:pt x="1141" y="862"/>
                  </a:lnTo>
                  <a:lnTo>
                    <a:pt x="1225" y="1054"/>
                  </a:lnTo>
                  <a:lnTo>
                    <a:pt x="1389" y="1094"/>
                  </a:lnTo>
                  <a:lnTo>
                    <a:pt x="1365" y="1153"/>
                  </a:lnTo>
                  <a:lnTo>
                    <a:pt x="1344" y="1213"/>
                  </a:lnTo>
                  <a:lnTo>
                    <a:pt x="1328" y="1277"/>
                  </a:lnTo>
                  <a:lnTo>
                    <a:pt x="1316" y="1341"/>
                  </a:lnTo>
                  <a:lnTo>
                    <a:pt x="1309" y="1406"/>
                  </a:lnTo>
                  <a:lnTo>
                    <a:pt x="1307" y="1472"/>
                  </a:lnTo>
                  <a:lnTo>
                    <a:pt x="1309" y="1542"/>
                  </a:lnTo>
                  <a:lnTo>
                    <a:pt x="1317" y="1609"/>
                  </a:lnTo>
                  <a:lnTo>
                    <a:pt x="1329" y="1676"/>
                  </a:lnTo>
                  <a:lnTo>
                    <a:pt x="1346" y="1741"/>
                  </a:lnTo>
                  <a:lnTo>
                    <a:pt x="1368" y="1803"/>
                  </a:lnTo>
                  <a:lnTo>
                    <a:pt x="1394" y="1865"/>
                  </a:lnTo>
                  <a:lnTo>
                    <a:pt x="1424" y="1923"/>
                  </a:lnTo>
                  <a:lnTo>
                    <a:pt x="1459" y="1979"/>
                  </a:lnTo>
                  <a:lnTo>
                    <a:pt x="1498" y="2032"/>
                  </a:lnTo>
                  <a:lnTo>
                    <a:pt x="1541" y="2083"/>
                  </a:lnTo>
                  <a:lnTo>
                    <a:pt x="1583" y="2126"/>
                  </a:lnTo>
                  <a:lnTo>
                    <a:pt x="1628" y="2165"/>
                  </a:lnTo>
                  <a:lnTo>
                    <a:pt x="1675" y="2200"/>
                  </a:lnTo>
                  <a:lnTo>
                    <a:pt x="1723" y="2230"/>
                  </a:lnTo>
                  <a:lnTo>
                    <a:pt x="1718" y="2251"/>
                  </a:lnTo>
                  <a:lnTo>
                    <a:pt x="1714" y="2268"/>
                  </a:lnTo>
                  <a:lnTo>
                    <a:pt x="1711" y="2283"/>
                  </a:lnTo>
                  <a:lnTo>
                    <a:pt x="1708" y="2294"/>
                  </a:lnTo>
                  <a:lnTo>
                    <a:pt x="1706" y="2302"/>
                  </a:lnTo>
                  <a:lnTo>
                    <a:pt x="1706" y="2304"/>
                  </a:lnTo>
                  <a:lnTo>
                    <a:pt x="1722" y="2505"/>
                  </a:lnTo>
                  <a:lnTo>
                    <a:pt x="1659" y="2513"/>
                  </a:lnTo>
                  <a:lnTo>
                    <a:pt x="1594" y="2517"/>
                  </a:lnTo>
                  <a:lnTo>
                    <a:pt x="1530" y="2519"/>
                  </a:lnTo>
                  <a:lnTo>
                    <a:pt x="1433" y="2516"/>
                  </a:lnTo>
                  <a:lnTo>
                    <a:pt x="1338" y="2506"/>
                  </a:lnTo>
                  <a:lnTo>
                    <a:pt x="1245" y="2490"/>
                  </a:lnTo>
                  <a:lnTo>
                    <a:pt x="1154" y="2468"/>
                  </a:lnTo>
                  <a:lnTo>
                    <a:pt x="1064" y="2441"/>
                  </a:lnTo>
                  <a:lnTo>
                    <a:pt x="977" y="2407"/>
                  </a:lnTo>
                  <a:lnTo>
                    <a:pt x="893" y="2369"/>
                  </a:lnTo>
                  <a:lnTo>
                    <a:pt x="810" y="2325"/>
                  </a:lnTo>
                  <a:lnTo>
                    <a:pt x="732" y="2276"/>
                  </a:lnTo>
                  <a:lnTo>
                    <a:pt x="656" y="2222"/>
                  </a:lnTo>
                  <a:lnTo>
                    <a:pt x="583" y="2164"/>
                  </a:lnTo>
                  <a:lnTo>
                    <a:pt x="514" y="2101"/>
                  </a:lnTo>
                  <a:lnTo>
                    <a:pt x="448" y="2034"/>
                  </a:lnTo>
                  <a:lnTo>
                    <a:pt x="387" y="1963"/>
                  </a:lnTo>
                  <a:lnTo>
                    <a:pt x="328" y="1888"/>
                  </a:lnTo>
                  <a:lnTo>
                    <a:pt x="274" y="1809"/>
                  </a:lnTo>
                  <a:lnTo>
                    <a:pt x="225" y="1727"/>
                  </a:lnTo>
                  <a:lnTo>
                    <a:pt x="180" y="1641"/>
                  </a:lnTo>
                  <a:lnTo>
                    <a:pt x="139" y="1553"/>
                  </a:lnTo>
                  <a:lnTo>
                    <a:pt x="103" y="1461"/>
                  </a:lnTo>
                  <a:lnTo>
                    <a:pt x="72" y="1367"/>
                  </a:lnTo>
                  <a:lnTo>
                    <a:pt x="47" y="1270"/>
                  </a:lnTo>
                  <a:lnTo>
                    <a:pt x="27" y="1171"/>
                  </a:lnTo>
                  <a:lnTo>
                    <a:pt x="12" y="1070"/>
                  </a:lnTo>
                  <a:lnTo>
                    <a:pt x="3" y="968"/>
                  </a:lnTo>
                  <a:lnTo>
                    <a:pt x="0" y="862"/>
                  </a:lnTo>
                  <a:lnTo>
                    <a:pt x="3" y="761"/>
                  </a:lnTo>
                  <a:lnTo>
                    <a:pt x="11" y="662"/>
                  </a:lnTo>
                  <a:lnTo>
                    <a:pt x="25" y="565"/>
                  </a:lnTo>
                  <a:lnTo>
                    <a:pt x="44" y="470"/>
                  </a:lnTo>
                  <a:lnTo>
                    <a:pt x="68" y="376"/>
                  </a:lnTo>
                  <a:lnTo>
                    <a:pt x="96" y="285"/>
                  </a:lnTo>
                  <a:lnTo>
                    <a:pt x="131" y="197"/>
                  </a:lnTo>
                  <a:lnTo>
                    <a:pt x="168" y="111"/>
                  </a:lnTo>
                  <a:lnTo>
                    <a:pt x="210" y="27"/>
                  </a:lnTo>
                  <a:lnTo>
                    <a:pt x="3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  <p:sp>
          <p:nvSpPr>
            <p:cNvPr id="32" name="Freeform 295">
              <a:extLst>
                <a:ext uri="{FF2B5EF4-FFF2-40B4-BE49-F238E27FC236}">
                  <a16:creationId xmlns:a16="http://schemas.microsoft.com/office/drawing/2014/main" id="{F45133D1-B7F1-A2C4-4C9A-21EC2D02B0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8425" y="4291013"/>
              <a:ext cx="263525" cy="79375"/>
            </a:xfrm>
            <a:custGeom>
              <a:avLst/>
              <a:gdLst>
                <a:gd name="T0" fmla="*/ 782 w 1831"/>
                <a:gd name="T1" fmla="*/ 179 h 603"/>
                <a:gd name="T2" fmla="*/ 779 w 1831"/>
                <a:gd name="T3" fmla="*/ 185 h 603"/>
                <a:gd name="T4" fmla="*/ 773 w 1831"/>
                <a:gd name="T5" fmla="*/ 194 h 603"/>
                <a:gd name="T6" fmla="*/ 763 w 1831"/>
                <a:gd name="T7" fmla="*/ 204 h 603"/>
                <a:gd name="T8" fmla="*/ 750 w 1831"/>
                <a:gd name="T9" fmla="*/ 214 h 603"/>
                <a:gd name="T10" fmla="*/ 737 w 1831"/>
                <a:gd name="T11" fmla="*/ 225 h 603"/>
                <a:gd name="T12" fmla="*/ 724 w 1831"/>
                <a:gd name="T13" fmla="*/ 235 h 603"/>
                <a:gd name="T14" fmla="*/ 711 w 1831"/>
                <a:gd name="T15" fmla="*/ 246 h 603"/>
                <a:gd name="T16" fmla="*/ 699 w 1831"/>
                <a:gd name="T17" fmla="*/ 254 h 603"/>
                <a:gd name="T18" fmla="*/ 690 w 1831"/>
                <a:gd name="T19" fmla="*/ 261 h 603"/>
                <a:gd name="T20" fmla="*/ 683 w 1831"/>
                <a:gd name="T21" fmla="*/ 266 h 603"/>
                <a:gd name="T22" fmla="*/ 681 w 1831"/>
                <a:gd name="T23" fmla="*/ 267 h 603"/>
                <a:gd name="T24" fmla="*/ 782 w 1831"/>
                <a:gd name="T25" fmla="*/ 331 h 603"/>
                <a:gd name="T26" fmla="*/ 990 w 1831"/>
                <a:gd name="T27" fmla="*/ 271 h 603"/>
                <a:gd name="T28" fmla="*/ 941 w 1831"/>
                <a:gd name="T29" fmla="*/ 179 h 603"/>
                <a:gd name="T30" fmla="*/ 851 w 1831"/>
                <a:gd name="T31" fmla="*/ 210 h 603"/>
                <a:gd name="T32" fmla="*/ 782 w 1831"/>
                <a:gd name="T33" fmla="*/ 179 h 603"/>
                <a:gd name="T34" fmla="*/ 1401 w 1831"/>
                <a:gd name="T35" fmla="*/ 72 h 603"/>
                <a:gd name="T36" fmla="*/ 1244 w 1831"/>
                <a:gd name="T37" fmla="*/ 166 h 603"/>
                <a:gd name="T38" fmla="*/ 1155 w 1831"/>
                <a:gd name="T39" fmla="*/ 226 h 603"/>
                <a:gd name="T40" fmla="*/ 1217 w 1831"/>
                <a:gd name="T41" fmla="*/ 270 h 603"/>
                <a:gd name="T42" fmla="*/ 1356 w 1831"/>
                <a:gd name="T43" fmla="*/ 255 h 603"/>
                <a:gd name="T44" fmla="*/ 1502 w 1831"/>
                <a:gd name="T45" fmla="*/ 135 h 603"/>
                <a:gd name="T46" fmla="*/ 1401 w 1831"/>
                <a:gd name="T47" fmla="*/ 72 h 603"/>
                <a:gd name="T48" fmla="*/ 1180 w 1831"/>
                <a:gd name="T49" fmla="*/ 0 h 603"/>
                <a:gd name="T50" fmla="*/ 1180 w 1831"/>
                <a:gd name="T51" fmla="*/ 0 h 603"/>
                <a:gd name="T52" fmla="*/ 1267 w 1831"/>
                <a:gd name="T53" fmla="*/ 4 h 603"/>
                <a:gd name="T54" fmla="*/ 1352 w 1831"/>
                <a:gd name="T55" fmla="*/ 11 h 603"/>
                <a:gd name="T56" fmla="*/ 1436 w 1831"/>
                <a:gd name="T57" fmla="*/ 24 h 603"/>
                <a:gd name="T58" fmla="*/ 1519 w 1831"/>
                <a:gd name="T59" fmla="*/ 43 h 603"/>
                <a:gd name="T60" fmla="*/ 1600 w 1831"/>
                <a:gd name="T61" fmla="*/ 66 h 603"/>
                <a:gd name="T62" fmla="*/ 1679 w 1831"/>
                <a:gd name="T63" fmla="*/ 93 h 603"/>
                <a:gd name="T64" fmla="*/ 1756 w 1831"/>
                <a:gd name="T65" fmla="*/ 124 h 603"/>
                <a:gd name="T66" fmla="*/ 1831 w 1831"/>
                <a:gd name="T67" fmla="*/ 160 h 603"/>
                <a:gd name="T68" fmla="*/ 1776 w 1831"/>
                <a:gd name="T69" fmla="*/ 169 h 603"/>
                <a:gd name="T70" fmla="*/ 1626 w 1831"/>
                <a:gd name="T71" fmla="*/ 145 h 603"/>
                <a:gd name="T72" fmla="*/ 1521 w 1831"/>
                <a:gd name="T73" fmla="*/ 221 h 603"/>
                <a:gd name="T74" fmla="*/ 1445 w 1831"/>
                <a:gd name="T75" fmla="*/ 311 h 603"/>
                <a:gd name="T76" fmla="*/ 1171 w 1831"/>
                <a:gd name="T77" fmla="*/ 338 h 603"/>
                <a:gd name="T78" fmla="*/ 1059 w 1831"/>
                <a:gd name="T79" fmla="*/ 319 h 603"/>
                <a:gd name="T80" fmla="*/ 981 w 1831"/>
                <a:gd name="T81" fmla="*/ 449 h 603"/>
                <a:gd name="T82" fmla="*/ 757 w 1831"/>
                <a:gd name="T83" fmla="*/ 463 h 603"/>
                <a:gd name="T84" fmla="*/ 616 w 1831"/>
                <a:gd name="T85" fmla="*/ 420 h 603"/>
                <a:gd name="T86" fmla="*/ 490 w 1831"/>
                <a:gd name="T87" fmla="*/ 494 h 603"/>
                <a:gd name="T88" fmla="*/ 218 w 1831"/>
                <a:gd name="T89" fmla="*/ 535 h 603"/>
                <a:gd name="T90" fmla="*/ 0 w 1831"/>
                <a:gd name="T91" fmla="*/ 603 h 603"/>
                <a:gd name="T92" fmla="*/ 0 w 1831"/>
                <a:gd name="T93" fmla="*/ 603 h 603"/>
                <a:gd name="T94" fmla="*/ 58 w 1831"/>
                <a:gd name="T95" fmla="*/ 531 h 603"/>
                <a:gd name="T96" fmla="*/ 120 w 1831"/>
                <a:gd name="T97" fmla="*/ 463 h 603"/>
                <a:gd name="T98" fmla="*/ 185 w 1831"/>
                <a:gd name="T99" fmla="*/ 399 h 603"/>
                <a:gd name="T100" fmla="*/ 253 w 1831"/>
                <a:gd name="T101" fmla="*/ 338 h 603"/>
                <a:gd name="T102" fmla="*/ 325 w 1831"/>
                <a:gd name="T103" fmla="*/ 283 h 603"/>
                <a:gd name="T104" fmla="*/ 400 w 1831"/>
                <a:gd name="T105" fmla="*/ 232 h 603"/>
                <a:gd name="T106" fmla="*/ 477 w 1831"/>
                <a:gd name="T107" fmla="*/ 185 h 603"/>
                <a:gd name="T108" fmla="*/ 558 w 1831"/>
                <a:gd name="T109" fmla="*/ 144 h 603"/>
                <a:gd name="T110" fmla="*/ 640 w 1831"/>
                <a:gd name="T111" fmla="*/ 107 h 603"/>
                <a:gd name="T112" fmla="*/ 725 w 1831"/>
                <a:gd name="T113" fmla="*/ 75 h 603"/>
                <a:gd name="T114" fmla="*/ 813 w 1831"/>
                <a:gd name="T115" fmla="*/ 49 h 603"/>
                <a:gd name="T116" fmla="*/ 902 w 1831"/>
                <a:gd name="T117" fmla="*/ 27 h 603"/>
                <a:gd name="T118" fmla="*/ 992 w 1831"/>
                <a:gd name="T119" fmla="*/ 13 h 603"/>
                <a:gd name="T120" fmla="*/ 1086 w 1831"/>
                <a:gd name="T121" fmla="*/ 4 h 603"/>
                <a:gd name="T122" fmla="*/ 1180 w 1831"/>
                <a:gd name="T12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31" h="603">
                  <a:moveTo>
                    <a:pt x="782" y="179"/>
                  </a:moveTo>
                  <a:lnTo>
                    <a:pt x="779" y="185"/>
                  </a:lnTo>
                  <a:lnTo>
                    <a:pt x="773" y="194"/>
                  </a:lnTo>
                  <a:lnTo>
                    <a:pt x="763" y="204"/>
                  </a:lnTo>
                  <a:lnTo>
                    <a:pt x="750" y="214"/>
                  </a:lnTo>
                  <a:lnTo>
                    <a:pt x="737" y="225"/>
                  </a:lnTo>
                  <a:lnTo>
                    <a:pt x="724" y="235"/>
                  </a:lnTo>
                  <a:lnTo>
                    <a:pt x="711" y="246"/>
                  </a:lnTo>
                  <a:lnTo>
                    <a:pt x="699" y="254"/>
                  </a:lnTo>
                  <a:lnTo>
                    <a:pt x="690" y="261"/>
                  </a:lnTo>
                  <a:lnTo>
                    <a:pt x="683" y="266"/>
                  </a:lnTo>
                  <a:lnTo>
                    <a:pt x="681" y="267"/>
                  </a:lnTo>
                  <a:lnTo>
                    <a:pt x="782" y="331"/>
                  </a:lnTo>
                  <a:lnTo>
                    <a:pt x="990" y="271"/>
                  </a:lnTo>
                  <a:lnTo>
                    <a:pt x="941" y="179"/>
                  </a:lnTo>
                  <a:lnTo>
                    <a:pt x="851" y="210"/>
                  </a:lnTo>
                  <a:lnTo>
                    <a:pt x="782" y="179"/>
                  </a:lnTo>
                  <a:close/>
                  <a:moveTo>
                    <a:pt x="1401" y="72"/>
                  </a:moveTo>
                  <a:lnTo>
                    <a:pt x="1244" y="166"/>
                  </a:lnTo>
                  <a:lnTo>
                    <a:pt x="1155" y="226"/>
                  </a:lnTo>
                  <a:lnTo>
                    <a:pt x="1217" y="270"/>
                  </a:lnTo>
                  <a:lnTo>
                    <a:pt x="1356" y="255"/>
                  </a:lnTo>
                  <a:lnTo>
                    <a:pt x="1502" y="135"/>
                  </a:lnTo>
                  <a:lnTo>
                    <a:pt x="1401" y="72"/>
                  </a:lnTo>
                  <a:close/>
                  <a:moveTo>
                    <a:pt x="1180" y="0"/>
                  </a:moveTo>
                  <a:lnTo>
                    <a:pt x="1180" y="0"/>
                  </a:lnTo>
                  <a:lnTo>
                    <a:pt x="1267" y="4"/>
                  </a:lnTo>
                  <a:lnTo>
                    <a:pt x="1352" y="11"/>
                  </a:lnTo>
                  <a:lnTo>
                    <a:pt x="1436" y="24"/>
                  </a:lnTo>
                  <a:lnTo>
                    <a:pt x="1519" y="43"/>
                  </a:lnTo>
                  <a:lnTo>
                    <a:pt x="1600" y="66"/>
                  </a:lnTo>
                  <a:lnTo>
                    <a:pt x="1679" y="93"/>
                  </a:lnTo>
                  <a:lnTo>
                    <a:pt x="1756" y="124"/>
                  </a:lnTo>
                  <a:lnTo>
                    <a:pt x="1831" y="160"/>
                  </a:lnTo>
                  <a:lnTo>
                    <a:pt x="1776" y="169"/>
                  </a:lnTo>
                  <a:lnTo>
                    <a:pt x="1626" y="145"/>
                  </a:lnTo>
                  <a:lnTo>
                    <a:pt x="1521" y="221"/>
                  </a:lnTo>
                  <a:lnTo>
                    <a:pt x="1445" y="311"/>
                  </a:lnTo>
                  <a:lnTo>
                    <a:pt x="1171" y="338"/>
                  </a:lnTo>
                  <a:lnTo>
                    <a:pt x="1059" y="319"/>
                  </a:lnTo>
                  <a:lnTo>
                    <a:pt x="981" y="449"/>
                  </a:lnTo>
                  <a:lnTo>
                    <a:pt x="757" y="463"/>
                  </a:lnTo>
                  <a:lnTo>
                    <a:pt x="616" y="420"/>
                  </a:lnTo>
                  <a:lnTo>
                    <a:pt x="490" y="494"/>
                  </a:lnTo>
                  <a:lnTo>
                    <a:pt x="218" y="535"/>
                  </a:lnTo>
                  <a:lnTo>
                    <a:pt x="0" y="603"/>
                  </a:lnTo>
                  <a:lnTo>
                    <a:pt x="0" y="603"/>
                  </a:lnTo>
                  <a:lnTo>
                    <a:pt x="58" y="531"/>
                  </a:lnTo>
                  <a:lnTo>
                    <a:pt x="120" y="463"/>
                  </a:lnTo>
                  <a:lnTo>
                    <a:pt x="185" y="399"/>
                  </a:lnTo>
                  <a:lnTo>
                    <a:pt x="253" y="338"/>
                  </a:lnTo>
                  <a:lnTo>
                    <a:pt x="325" y="283"/>
                  </a:lnTo>
                  <a:lnTo>
                    <a:pt x="400" y="232"/>
                  </a:lnTo>
                  <a:lnTo>
                    <a:pt x="477" y="185"/>
                  </a:lnTo>
                  <a:lnTo>
                    <a:pt x="558" y="144"/>
                  </a:lnTo>
                  <a:lnTo>
                    <a:pt x="640" y="107"/>
                  </a:lnTo>
                  <a:lnTo>
                    <a:pt x="725" y="75"/>
                  </a:lnTo>
                  <a:lnTo>
                    <a:pt x="813" y="49"/>
                  </a:lnTo>
                  <a:lnTo>
                    <a:pt x="902" y="27"/>
                  </a:lnTo>
                  <a:lnTo>
                    <a:pt x="992" y="13"/>
                  </a:lnTo>
                  <a:lnTo>
                    <a:pt x="1086" y="4"/>
                  </a:lnTo>
                  <a:lnTo>
                    <a:pt x="11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000" dirty="0">
                <a:cs typeface="+mn-ea"/>
                <a:sym typeface="+mn-lt"/>
              </a:endParaRPr>
            </a:p>
          </p:txBody>
        </p:sp>
      </p:grpSp>
      <p:grpSp>
        <p:nvGrpSpPr>
          <p:cNvPr id="24" name="组合 77">
            <a:extLst>
              <a:ext uri="{FF2B5EF4-FFF2-40B4-BE49-F238E27FC236}">
                <a16:creationId xmlns:a16="http://schemas.microsoft.com/office/drawing/2014/main" id="{4E9ECFEF-7D73-9BBD-B878-684CABCAB7D4}"/>
              </a:ext>
            </a:extLst>
          </p:cNvPr>
          <p:cNvGrpSpPr/>
          <p:nvPr/>
        </p:nvGrpSpPr>
        <p:grpSpPr>
          <a:xfrm>
            <a:off x="5752338" y="3574614"/>
            <a:ext cx="2530276" cy="2874493"/>
            <a:chOff x="1156318" y="2820916"/>
            <a:chExt cx="2530276" cy="2874493"/>
          </a:xfrm>
        </p:grpSpPr>
        <p:sp>
          <p:nvSpPr>
            <p:cNvPr id="25" name="TextBox 41">
              <a:extLst>
                <a:ext uri="{FF2B5EF4-FFF2-40B4-BE49-F238E27FC236}">
                  <a16:creationId xmlns:a16="http://schemas.microsoft.com/office/drawing/2014/main" id="{8FB3AABB-759D-DD56-F514-FAEBC7081377}"/>
                </a:ext>
              </a:extLst>
            </p:cNvPr>
            <p:cNvSpPr txBox="1"/>
            <p:nvPr/>
          </p:nvSpPr>
          <p:spPr>
            <a:xfrm>
              <a:off x="1356730" y="2820916"/>
              <a:ext cx="1961232" cy="85683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b="1" dirty="0">
                  <a:solidFill>
                    <a:srgbClr val="5B9BD5"/>
                  </a:solidFill>
                  <a:cs typeface="+mn-ea"/>
                  <a:sym typeface="+mn-lt"/>
                </a:rPr>
                <a:t>Testing 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sz="2400" b="1" dirty="0">
                  <a:solidFill>
                    <a:srgbClr val="5B9BD5"/>
                  </a:solidFill>
                  <a:cs typeface="+mn-ea"/>
                  <a:sym typeface="+mn-lt"/>
                </a:rPr>
                <a:t>&amp; Deployment </a:t>
              </a:r>
              <a:endParaRPr lang="zh-CN" altLang="en-US" sz="2400" b="1" dirty="0">
                <a:solidFill>
                  <a:srgbClr val="5B9BD5"/>
                </a:solidFill>
                <a:cs typeface="+mn-ea"/>
                <a:sym typeface="+mn-lt"/>
              </a:endParaRPr>
            </a:p>
          </p:txBody>
        </p:sp>
        <p:sp>
          <p:nvSpPr>
            <p:cNvPr id="26" name="TextBox 88">
              <a:extLst>
                <a:ext uri="{FF2B5EF4-FFF2-40B4-BE49-F238E27FC236}">
                  <a16:creationId xmlns:a16="http://schemas.microsoft.com/office/drawing/2014/main" id="{76BA3A4D-802C-1AEC-FF58-2D06936C5D0F}"/>
                </a:ext>
              </a:extLst>
            </p:cNvPr>
            <p:cNvSpPr txBox="1"/>
            <p:nvPr/>
          </p:nvSpPr>
          <p:spPr>
            <a:xfrm>
              <a:off x="1156318" y="3880810"/>
              <a:ext cx="2530276" cy="1814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T</a:t>
              </a:r>
              <a:r>
                <a:rPr lang="en-US" altLang="zh-CN" sz="14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esting Automation Workflows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O</a:t>
              </a:r>
              <a:r>
                <a:rPr lang="en-US" altLang="zh-CN" sz="14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ptimize &amp; Fine Tune Automation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D</a:t>
              </a:r>
              <a:r>
                <a:rPr lang="en-US" altLang="zh-CN" sz="14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eploy Automation Solutions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S</a:t>
              </a:r>
              <a:r>
                <a:rPr lang="en-US" altLang="zh-CN" sz="1400" b="1" dirty="0">
                  <a:solidFill>
                    <a:schemeClr val="accent3">
                      <a:lumMod val="50000"/>
                    </a:schemeClr>
                  </a:solidFill>
                  <a:cs typeface="+mn-ea"/>
                  <a:sym typeface="+mn-lt"/>
                </a:rPr>
                <a:t>etup Monitoring &amp; Logging</a:t>
              </a:r>
            </a:p>
          </p:txBody>
        </p:sp>
      </p:grpSp>
      <p:sp>
        <p:nvSpPr>
          <p:cNvPr id="34" name="泪滴形 87">
            <a:extLst>
              <a:ext uri="{FF2B5EF4-FFF2-40B4-BE49-F238E27FC236}">
                <a16:creationId xmlns:a16="http://schemas.microsoft.com/office/drawing/2014/main" id="{31B5F606-D206-B5B7-3997-B47BAF78BA47}"/>
              </a:ext>
            </a:extLst>
          </p:cNvPr>
          <p:cNvSpPr/>
          <p:nvPr/>
        </p:nvSpPr>
        <p:spPr>
          <a:xfrm rot="8115179">
            <a:off x="8756661" y="1654060"/>
            <a:ext cx="1474626" cy="1474626"/>
          </a:xfrm>
          <a:prstGeom prst="teardrop">
            <a:avLst/>
          </a:prstGeom>
          <a:solidFill>
            <a:srgbClr val="00B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5" name="Freeform 66">
            <a:extLst>
              <a:ext uri="{FF2B5EF4-FFF2-40B4-BE49-F238E27FC236}">
                <a16:creationId xmlns:a16="http://schemas.microsoft.com/office/drawing/2014/main" id="{511632E6-B124-8BA4-D891-7C5157522B53}"/>
              </a:ext>
            </a:extLst>
          </p:cNvPr>
          <p:cNvSpPr>
            <a:spLocks noEditPoints="1"/>
          </p:cNvSpPr>
          <p:nvPr/>
        </p:nvSpPr>
        <p:spPr bwMode="auto">
          <a:xfrm>
            <a:off x="9170684" y="2103182"/>
            <a:ext cx="646580" cy="644254"/>
          </a:xfrm>
          <a:custGeom>
            <a:avLst/>
            <a:gdLst>
              <a:gd name="T0" fmla="*/ 3130 w 3331"/>
              <a:gd name="T1" fmla="*/ 1290 h 3328"/>
              <a:gd name="T2" fmla="*/ 3082 w 3331"/>
              <a:gd name="T3" fmla="*/ 1039 h 3328"/>
              <a:gd name="T4" fmla="*/ 2984 w 3331"/>
              <a:gd name="T5" fmla="*/ 809 h 3328"/>
              <a:gd name="T6" fmla="*/ 2841 w 3331"/>
              <a:gd name="T7" fmla="*/ 606 h 3328"/>
              <a:gd name="T8" fmla="*/ 2661 w 3331"/>
              <a:gd name="T9" fmla="*/ 438 h 3328"/>
              <a:gd name="T10" fmla="*/ 2449 w 3331"/>
              <a:gd name="T11" fmla="*/ 310 h 3328"/>
              <a:gd name="T12" fmla="*/ 2210 w 3331"/>
              <a:gd name="T13" fmla="*/ 227 h 3328"/>
              <a:gd name="T14" fmla="*/ 1571 w 3331"/>
              <a:gd name="T15" fmla="*/ 185 h 3328"/>
              <a:gd name="T16" fmla="*/ 1632 w 3331"/>
              <a:gd name="T17" fmla="*/ 207 h 3328"/>
              <a:gd name="T18" fmla="*/ 1666 w 3331"/>
              <a:gd name="T19" fmla="*/ 261 h 3328"/>
              <a:gd name="T20" fmla="*/ 1672 w 3331"/>
              <a:gd name="T21" fmla="*/ 1578 h 3328"/>
              <a:gd name="T22" fmla="*/ 1708 w 3331"/>
              <a:gd name="T23" fmla="*/ 1635 h 3328"/>
              <a:gd name="T24" fmla="*/ 1773 w 3331"/>
              <a:gd name="T25" fmla="*/ 1659 h 3328"/>
              <a:gd name="T26" fmla="*/ 3087 w 3331"/>
              <a:gd name="T27" fmla="*/ 1669 h 3328"/>
              <a:gd name="T28" fmla="*/ 3132 w 3331"/>
              <a:gd name="T29" fmla="*/ 1714 h 3328"/>
              <a:gd name="T30" fmla="*/ 3139 w 3331"/>
              <a:gd name="T31" fmla="*/ 1846 h 3328"/>
              <a:gd name="T32" fmla="*/ 3103 w 3331"/>
              <a:gd name="T33" fmla="*/ 2109 h 3328"/>
              <a:gd name="T34" fmla="*/ 3023 w 3331"/>
              <a:gd name="T35" fmla="*/ 2358 h 3328"/>
              <a:gd name="T36" fmla="*/ 2903 w 3331"/>
              <a:gd name="T37" fmla="*/ 2590 h 3328"/>
              <a:gd name="T38" fmla="*/ 2743 w 3331"/>
              <a:gd name="T39" fmla="*/ 2802 h 3328"/>
              <a:gd name="T40" fmla="*/ 2549 w 3331"/>
              <a:gd name="T41" fmla="*/ 2986 h 3328"/>
              <a:gd name="T42" fmla="*/ 2330 w 3331"/>
              <a:gd name="T43" fmla="*/ 3133 h 3328"/>
              <a:gd name="T44" fmla="*/ 2091 w 3331"/>
              <a:gd name="T45" fmla="*/ 3240 h 3328"/>
              <a:gd name="T46" fmla="*/ 1837 w 3331"/>
              <a:gd name="T47" fmla="*/ 3305 h 3328"/>
              <a:gd name="T48" fmla="*/ 1571 w 3331"/>
              <a:gd name="T49" fmla="*/ 3328 h 3328"/>
              <a:gd name="T50" fmla="*/ 1440 w 3331"/>
              <a:gd name="T51" fmla="*/ 3322 h 3328"/>
              <a:gd name="T52" fmla="*/ 1169 w 3331"/>
              <a:gd name="T53" fmla="*/ 3276 h 3328"/>
              <a:gd name="T54" fmla="*/ 912 w 3331"/>
              <a:gd name="T55" fmla="*/ 3182 h 3328"/>
              <a:gd name="T56" fmla="*/ 674 w 3331"/>
              <a:gd name="T57" fmla="*/ 3046 h 3328"/>
              <a:gd name="T58" fmla="*/ 460 w 3331"/>
              <a:gd name="T59" fmla="*/ 2866 h 3328"/>
              <a:gd name="T60" fmla="*/ 281 w 3331"/>
              <a:gd name="T61" fmla="*/ 2653 h 3328"/>
              <a:gd name="T62" fmla="*/ 145 w 3331"/>
              <a:gd name="T63" fmla="*/ 2415 h 3328"/>
              <a:gd name="T64" fmla="*/ 51 w 3331"/>
              <a:gd name="T65" fmla="*/ 2158 h 3328"/>
              <a:gd name="T66" fmla="*/ 4 w 3331"/>
              <a:gd name="T67" fmla="*/ 1887 h 3328"/>
              <a:gd name="T68" fmla="*/ 5 w 3331"/>
              <a:gd name="T69" fmla="*/ 1613 h 3328"/>
              <a:gd name="T70" fmla="*/ 52 w 3331"/>
              <a:gd name="T71" fmla="*/ 1349 h 3328"/>
              <a:gd name="T72" fmla="*/ 142 w 3331"/>
              <a:gd name="T73" fmla="*/ 1100 h 3328"/>
              <a:gd name="T74" fmla="*/ 274 w 3331"/>
              <a:gd name="T75" fmla="*/ 868 h 3328"/>
              <a:gd name="T76" fmla="*/ 446 w 3331"/>
              <a:gd name="T77" fmla="*/ 659 h 3328"/>
              <a:gd name="T78" fmla="*/ 651 w 3331"/>
              <a:gd name="T79" fmla="*/ 482 h 3328"/>
              <a:gd name="T80" fmla="*/ 880 w 3331"/>
              <a:gd name="T81" fmla="*/ 344 h 3328"/>
              <a:gd name="T82" fmla="*/ 1128 w 3331"/>
              <a:gd name="T83" fmla="*/ 249 h 3328"/>
              <a:gd name="T84" fmla="*/ 1389 w 3331"/>
              <a:gd name="T85" fmla="*/ 196 h 3328"/>
              <a:gd name="T86" fmla="*/ 1943 w 3331"/>
              <a:gd name="T87" fmla="*/ 0 h 3328"/>
              <a:gd name="T88" fmla="*/ 2222 w 3331"/>
              <a:gd name="T89" fmla="*/ 29 h 3328"/>
              <a:gd name="T90" fmla="*/ 2482 w 3331"/>
              <a:gd name="T91" fmla="*/ 109 h 3328"/>
              <a:gd name="T92" fmla="*/ 2718 w 3331"/>
              <a:gd name="T93" fmla="*/ 237 h 3328"/>
              <a:gd name="T94" fmla="*/ 2923 w 3331"/>
              <a:gd name="T95" fmla="*/ 407 h 3328"/>
              <a:gd name="T96" fmla="*/ 3094 w 3331"/>
              <a:gd name="T97" fmla="*/ 613 h 3328"/>
              <a:gd name="T98" fmla="*/ 3222 w 3331"/>
              <a:gd name="T99" fmla="*/ 848 h 3328"/>
              <a:gd name="T100" fmla="*/ 3302 w 3331"/>
              <a:gd name="T101" fmla="*/ 1109 h 3328"/>
              <a:gd name="T102" fmla="*/ 3331 w 3331"/>
              <a:gd name="T103" fmla="*/ 1388 h 3328"/>
              <a:gd name="T104" fmla="*/ 3310 w 3331"/>
              <a:gd name="T105" fmla="*/ 1449 h 3328"/>
              <a:gd name="T106" fmla="*/ 3256 w 3331"/>
              <a:gd name="T107" fmla="*/ 1484 h 3328"/>
              <a:gd name="T108" fmla="*/ 1920 w 3331"/>
              <a:gd name="T109" fmla="*/ 1484 h 3328"/>
              <a:gd name="T110" fmla="*/ 1866 w 3331"/>
              <a:gd name="T111" fmla="*/ 1449 h 3328"/>
              <a:gd name="T112" fmla="*/ 1844 w 3331"/>
              <a:gd name="T113" fmla="*/ 1388 h 3328"/>
              <a:gd name="T114" fmla="*/ 1854 w 3331"/>
              <a:gd name="T115" fmla="*/ 55 h 3328"/>
              <a:gd name="T116" fmla="*/ 1899 w 3331"/>
              <a:gd name="T117" fmla="*/ 10 h 3328"/>
              <a:gd name="T118" fmla="*/ 1943 w 3331"/>
              <a:gd name="T119" fmla="*/ 0 h 3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331" h="3328">
                <a:moveTo>
                  <a:pt x="2040" y="201"/>
                </a:moveTo>
                <a:lnTo>
                  <a:pt x="2040" y="1290"/>
                </a:lnTo>
                <a:lnTo>
                  <a:pt x="3130" y="1290"/>
                </a:lnTo>
                <a:lnTo>
                  <a:pt x="3120" y="1204"/>
                </a:lnTo>
                <a:lnTo>
                  <a:pt x="3104" y="1120"/>
                </a:lnTo>
                <a:lnTo>
                  <a:pt x="3082" y="1039"/>
                </a:lnTo>
                <a:lnTo>
                  <a:pt x="3055" y="959"/>
                </a:lnTo>
                <a:lnTo>
                  <a:pt x="3021" y="882"/>
                </a:lnTo>
                <a:lnTo>
                  <a:pt x="2984" y="809"/>
                </a:lnTo>
                <a:lnTo>
                  <a:pt x="2941" y="737"/>
                </a:lnTo>
                <a:lnTo>
                  <a:pt x="2893" y="670"/>
                </a:lnTo>
                <a:lnTo>
                  <a:pt x="2841" y="606"/>
                </a:lnTo>
                <a:lnTo>
                  <a:pt x="2785" y="546"/>
                </a:lnTo>
                <a:lnTo>
                  <a:pt x="2725" y="490"/>
                </a:lnTo>
                <a:lnTo>
                  <a:pt x="2661" y="438"/>
                </a:lnTo>
                <a:lnTo>
                  <a:pt x="2593" y="390"/>
                </a:lnTo>
                <a:lnTo>
                  <a:pt x="2522" y="347"/>
                </a:lnTo>
                <a:lnTo>
                  <a:pt x="2449" y="310"/>
                </a:lnTo>
                <a:lnTo>
                  <a:pt x="2371" y="276"/>
                </a:lnTo>
                <a:lnTo>
                  <a:pt x="2292" y="249"/>
                </a:lnTo>
                <a:lnTo>
                  <a:pt x="2210" y="227"/>
                </a:lnTo>
                <a:lnTo>
                  <a:pt x="2127" y="211"/>
                </a:lnTo>
                <a:lnTo>
                  <a:pt x="2040" y="201"/>
                </a:lnTo>
                <a:close/>
                <a:moveTo>
                  <a:pt x="1571" y="185"/>
                </a:moveTo>
                <a:lnTo>
                  <a:pt x="1593" y="189"/>
                </a:lnTo>
                <a:lnTo>
                  <a:pt x="1614" y="196"/>
                </a:lnTo>
                <a:lnTo>
                  <a:pt x="1632" y="207"/>
                </a:lnTo>
                <a:lnTo>
                  <a:pt x="1647" y="222"/>
                </a:lnTo>
                <a:lnTo>
                  <a:pt x="1658" y="240"/>
                </a:lnTo>
                <a:lnTo>
                  <a:pt x="1666" y="261"/>
                </a:lnTo>
                <a:lnTo>
                  <a:pt x="1669" y="284"/>
                </a:lnTo>
                <a:lnTo>
                  <a:pt x="1669" y="1555"/>
                </a:lnTo>
                <a:lnTo>
                  <a:pt x="1672" y="1578"/>
                </a:lnTo>
                <a:lnTo>
                  <a:pt x="1680" y="1600"/>
                </a:lnTo>
                <a:lnTo>
                  <a:pt x="1692" y="1619"/>
                </a:lnTo>
                <a:lnTo>
                  <a:pt x="1708" y="1635"/>
                </a:lnTo>
                <a:lnTo>
                  <a:pt x="1728" y="1648"/>
                </a:lnTo>
                <a:lnTo>
                  <a:pt x="1749" y="1656"/>
                </a:lnTo>
                <a:lnTo>
                  <a:pt x="1773" y="1659"/>
                </a:lnTo>
                <a:lnTo>
                  <a:pt x="3044" y="1659"/>
                </a:lnTo>
                <a:lnTo>
                  <a:pt x="3067" y="1661"/>
                </a:lnTo>
                <a:lnTo>
                  <a:pt x="3087" y="1669"/>
                </a:lnTo>
                <a:lnTo>
                  <a:pt x="3106" y="1680"/>
                </a:lnTo>
                <a:lnTo>
                  <a:pt x="3121" y="1695"/>
                </a:lnTo>
                <a:lnTo>
                  <a:pt x="3132" y="1714"/>
                </a:lnTo>
                <a:lnTo>
                  <a:pt x="3139" y="1734"/>
                </a:lnTo>
                <a:lnTo>
                  <a:pt x="3142" y="1757"/>
                </a:lnTo>
                <a:lnTo>
                  <a:pt x="3139" y="1846"/>
                </a:lnTo>
                <a:lnTo>
                  <a:pt x="3132" y="1935"/>
                </a:lnTo>
                <a:lnTo>
                  <a:pt x="3120" y="2022"/>
                </a:lnTo>
                <a:lnTo>
                  <a:pt x="3103" y="2109"/>
                </a:lnTo>
                <a:lnTo>
                  <a:pt x="3081" y="2193"/>
                </a:lnTo>
                <a:lnTo>
                  <a:pt x="3055" y="2277"/>
                </a:lnTo>
                <a:lnTo>
                  <a:pt x="3023" y="2358"/>
                </a:lnTo>
                <a:lnTo>
                  <a:pt x="2988" y="2438"/>
                </a:lnTo>
                <a:lnTo>
                  <a:pt x="2948" y="2515"/>
                </a:lnTo>
                <a:lnTo>
                  <a:pt x="2903" y="2590"/>
                </a:lnTo>
                <a:lnTo>
                  <a:pt x="2854" y="2664"/>
                </a:lnTo>
                <a:lnTo>
                  <a:pt x="2801" y="2734"/>
                </a:lnTo>
                <a:lnTo>
                  <a:pt x="2743" y="2802"/>
                </a:lnTo>
                <a:lnTo>
                  <a:pt x="2682" y="2867"/>
                </a:lnTo>
                <a:lnTo>
                  <a:pt x="2617" y="2928"/>
                </a:lnTo>
                <a:lnTo>
                  <a:pt x="2549" y="2986"/>
                </a:lnTo>
                <a:lnTo>
                  <a:pt x="2478" y="3039"/>
                </a:lnTo>
                <a:lnTo>
                  <a:pt x="2405" y="3088"/>
                </a:lnTo>
                <a:lnTo>
                  <a:pt x="2330" y="3133"/>
                </a:lnTo>
                <a:lnTo>
                  <a:pt x="2252" y="3173"/>
                </a:lnTo>
                <a:lnTo>
                  <a:pt x="2173" y="3208"/>
                </a:lnTo>
                <a:lnTo>
                  <a:pt x="2091" y="3240"/>
                </a:lnTo>
                <a:lnTo>
                  <a:pt x="2008" y="3266"/>
                </a:lnTo>
                <a:lnTo>
                  <a:pt x="1922" y="3288"/>
                </a:lnTo>
                <a:lnTo>
                  <a:pt x="1837" y="3305"/>
                </a:lnTo>
                <a:lnTo>
                  <a:pt x="1749" y="3317"/>
                </a:lnTo>
                <a:lnTo>
                  <a:pt x="1660" y="3325"/>
                </a:lnTo>
                <a:lnTo>
                  <a:pt x="1571" y="3328"/>
                </a:lnTo>
                <a:lnTo>
                  <a:pt x="1571" y="3328"/>
                </a:lnTo>
                <a:lnTo>
                  <a:pt x="1533" y="3328"/>
                </a:lnTo>
                <a:lnTo>
                  <a:pt x="1440" y="3322"/>
                </a:lnTo>
                <a:lnTo>
                  <a:pt x="1349" y="3312"/>
                </a:lnTo>
                <a:lnTo>
                  <a:pt x="1258" y="3296"/>
                </a:lnTo>
                <a:lnTo>
                  <a:pt x="1169" y="3276"/>
                </a:lnTo>
                <a:lnTo>
                  <a:pt x="1082" y="3249"/>
                </a:lnTo>
                <a:lnTo>
                  <a:pt x="995" y="3219"/>
                </a:lnTo>
                <a:lnTo>
                  <a:pt x="912" y="3182"/>
                </a:lnTo>
                <a:lnTo>
                  <a:pt x="830" y="3141"/>
                </a:lnTo>
                <a:lnTo>
                  <a:pt x="751" y="3095"/>
                </a:lnTo>
                <a:lnTo>
                  <a:pt x="674" y="3046"/>
                </a:lnTo>
                <a:lnTo>
                  <a:pt x="600" y="2990"/>
                </a:lnTo>
                <a:lnTo>
                  <a:pt x="529" y="2930"/>
                </a:lnTo>
                <a:lnTo>
                  <a:pt x="460" y="2866"/>
                </a:lnTo>
                <a:lnTo>
                  <a:pt x="396" y="2798"/>
                </a:lnTo>
                <a:lnTo>
                  <a:pt x="337" y="2727"/>
                </a:lnTo>
                <a:lnTo>
                  <a:pt x="281" y="2653"/>
                </a:lnTo>
                <a:lnTo>
                  <a:pt x="231" y="2576"/>
                </a:lnTo>
                <a:lnTo>
                  <a:pt x="185" y="2497"/>
                </a:lnTo>
                <a:lnTo>
                  <a:pt x="145" y="2415"/>
                </a:lnTo>
                <a:lnTo>
                  <a:pt x="108" y="2332"/>
                </a:lnTo>
                <a:lnTo>
                  <a:pt x="77" y="2245"/>
                </a:lnTo>
                <a:lnTo>
                  <a:pt x="51" y="2158"/>
                </a:lnTo>
                <a:lnTo>
                  <a:pt x="31" y="2069"/>
                </a:lnTo>
                <a:lnTo>
                  <a:pt x="14" y="1978"/>
                </a:lnTo>
                <a:lnTo>
                  <a:pt x="4" y="1887"/>
                </a:lnTo>
                <a:lnTo>
                  <a:pt x="0" y="1794"/>
                </a:lnTo>
                <a:lnTo>
                  <a:pt x="0" y="1704"/>
                </a:lnTo>
                <a:lnTo>
                  <a:pt x="5" y="1613"/>
                </a:lnTo>
                <a:lnTo>
                  <a:pt x="16" y="1524"/>
                </a:lnTo>
                <a:lnTo>
                  <a:pt x="32" y="1436"/>
                </a:lnTo>
                <a:lnTo>
                  <a:pt x="52" y="1349"/>
                </a:lnTo>
                <a:lnTo>
                  <a:pt x="77" y="1265"/>
                </a:lnTo>
                <a:lnTo>
                  <a:pt x="107" y="1181"/>
                </a:lnTo>
                <a:lnTo>
                  <a:pt x="142" y="1100"/>
                </a:lnTo>
                <a:lnTo>
                  <a:pt x="181" y="1020"/>
                </a:lnTo>
                <a:lnTo>
                  <a:pt x="225" y="943"/>
                </a:lnTo>
                <a:lnTo>
                  <a:pt x="274" y="868"/>
                </a:lnTo>
                <a:lnTo>
                  <a:pt x="327" y="795"/>
                </a:lnTo>
                <a:lnTo>
                  <a:pt x="384" y="726"/>
                </a:lnTo>
                <a:lnTo>
                  <a:pt x="446" y="659"/>
                </a:lnTo>
                <a:lnTo>
                  <a:pt x="511" y="596"/>
                </a:lnTo>
                <a:lnTo>
                  <a:pt x="580" y="537"/>
                </a:lnTo>
                <a:lnTo>
                  <a:pt x="651" y="482"/>
                </a:lnTo>
                <a:lnTo>
                  <a:pt x="725" y="432"/>
                </a:lnTo>
                <a:lnTo>
                  <a:pt x="801" y="386"/>
                </a:lnTo>
                <a:lnTo>
                  <a:pt x="880" y="344"/>
                </a:lnTo>
                <a:lnTo>
                  <a:pt x="961" y="308"/>
                </a:lnTo>
                <a:lnTo>
                  <a:pt x="1043" y="276"/>
                </a:lnTo>
                <a:lnTo>
                  <a:pt x="1128" y="249"/>
                </a:lnTo>
                <a:lnTo>
                  <a:pt x="1213" y="226"/>
                </a:lnTo>
                <a:lnTo>
                  <a:pt x="1301" y="209"/>
                </a:lnTo>
                <a:lnTo>
                  <a:pt x="1389" y="196"/>
                </a:lnTo>
                <a:lnTo>
                  <a:pt x="1480" y="189"/>
                </a:lnTo>
                <a:lnTo>
                  <a:pt x="1571" y="185"/>
                </a:lnTo>
                <a:close/>
                <a:moveTo>
                  <a:pt x="1943" y="0"/>
                </a:moveTo>
                <a:lnTo>
                  <a:pt x="2037" y="3"/>
                </a:lnTo>
                <a:lnTo>
                  <a:pt x="2130" y="13"/>
                </a:lnTo>
                <a:lnTo>
                  <a:pt x="2222" y="29"/>
                </a:lnTo>
                <a:lnTo>
                  <a:pt x="2311" y="50"/>
                </a:lnTo>
                <a:lnTo>
                  <a:pt x="2398" y="77"/>
                </a:lnTo>
                <a:lnTo>
                  <a:pt x="2482" y="109"/>
                </a:lnTo>
                <a:lnTo>
                  <a:pt x="2564" y="147"/>
                </a:lnTo>
                <a:lnTo>
                  <a:pt x="2642" y="190"/>
                </a:lnTo>
                <a:lnTo>
                  <a:pt x="2718" y="237"/>
                </a:lnTo>
                <a:lnTo>
                  <a:pt x="2790" y="289"/>
                </a:lnTo>
                <a:lnTo>
                  <a:pt x="2858" y="346"/>
                </a:lnTo>
                <a:lnTo>
                  <a:pt x="2923" y="407"/>
                </a:lnTo>
                <a:lnTo>
                  <a:pt x="2985" y="472"/>
                </a:lnTo>
                <a:lnTo>
                  <a:pt x="3041" y="541"/>
                </a:lnTo>
                <a:lnTo>
                  <a:pt x="3094" y="613"/>
                </a:lnTo>
                <a:lnTo>
                  <a:pt x="3140" y="688"/>
                </a:lnTo>
                <a:lnTo>
                  <a:pt x="3183" y="767"/>
                </a:lnTo>
                <a:lnTo>
                  <a:pt x="3222" y="848"/>
                </a:lnTo>
                <a:lnTo>
                  <a:pt x="3253" y="933"/>
                </a:lnTo>
                <a:lnTo>
                  <a:pt x="3281" y="1019"/>
                </a:lnTo>
                <a:lnTo>
                  <a:pt x="3302" y="1109"/>
                </a:lnTo>
                <a:lnTo>
                  <a:pt x="3318" y="1200"/>
                </a:lnTo>
                <a:lnTo>
                  <a:pt x="3328" y="1293"/>
                </a:lnTo>
                <a:lnTo>
                  <a:pt x="3331" y="1388"/>
                </a:lnTo>
                <a:lnTo>
                  <a:pt x="3328" y="1410"/>
                </a:lnTo>
                <a:lnTo>
                  <a:pt x="3321" y="1431"/>
                </a:lnTo>
                <a:lnTo>
                  <a:pt x="3310" y="1449"/>
                </a:lnTo>
                <a:lnTo>
                  <a:pt x="3294" y="1464"/>
                </a:lnTo>
                <a:lnTo>
                  <a:pt x="3276" y="1477"/>
                </a:lnTo>
                <a:lnTo>
                  <a:pt x="3256" y="1484"/>
                </a:lnTo>
                <a:lnTo>
                  <a:pt x="3232" y="1486"/>
                </a:lnTo>
                <a:lnTo>
                  <a:pt x="1943" y="1486"/>
                </a:lnTo>
                <a:lnTo>
                  <a:pt x="1920" y="1484"/>
                </a:lnTo>
                <a:lnTo>
                  <a:pt x="1899" y="1477"/>
                </a:lnTo>
                <a:lnTo>
                  <a:pt x="1881" y="1464"/>
                </a:lnTo>
                <a:lnTo>
                  <a:pt x="1866" y="1449"/>
                </a:lnTo>
                <a:lnTo>
                  <a:pt x="1854" y="1431"/>
                </a:lnTo>
                <a:lnTo>
                  <a:pt x="1847" y="1410"/>
                </a:lnTo>
                <a:lnTo>
                  <a:pt x="1844" y="1388"/>
                </a:lnTo>
                <a:lnTo>
                  <a:pt x="1844" y="98"/>
                </a:lnTo>
                <a:lnTo>
                  <a:pt x="1847" y="75"/>
                </a:lnTo>
                <a:lnTo>
                  <a:pt x="1854" y="55"/>
                </a:lnTo>
                <a:lnTo>
                  <a:pt x="1866" y="37"/>
                </a:lnTo>
                <a:lnTo>
                  <a:pt x="1881" y="22"/>
                </a:lnTo>
                <a:lnTo>
                  <a:pt x="1899" y="10"/>
                </a:lnTo>
                <a:lnTo>
                  <a:pt x="1920" y="3"/>
                </a:lnTo>
                <a:lnTo>
                  <a:pt x="1943" y="0"/>
                </a:lnTo>
                <a:lnTo>
                  <a:pt x="19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000" dirty="0">
              <a:cs typeface="+mn-ea"/>
              <a:sym typeface="+mn-lt"/>
            </a:endParaRPr>
          </a:p>
        </p:txBody>
      </p:sp>
      <p:grpSp>
        <p:nvGrpSpPr>
          <p:cNvPr id="36" name="组合 89">
            <a:extLst>
              <a:ext uri="{FF2B5EF4-FFF2-40B4-BE49-F238E27FC236}">
                <a16:creationId xmlns:a16="http://schemas.microsoft.com/office/drawing/2014/main" id="{8EF16D8D-767C-8A61-AEDC-4F901A245055}"/>
              </a:ext>
            </a:extLst>
          </p:cNvPr>
          <p:cNvGrpSpPr/>
          <p:nvPr/>
        </p:nvGrpSpPr>
        <p:grpSpPr>
          <a:xfrm>
            <a:off x="7979161" y="3602578"/>
            <a:ext cx="3676205" cy="2883216"/>
            <a:chOff x="721267" y="2934624"/>
            <a:chExt cx="3676205" cy="2883216"/>
          </a:xfrm>
        </p:grpSpPr>
        <p:sp>
          <p:nvSpPr>
            <p:cNvPr id="37" name="TextBox 41">
              <a:extLst>
                <a:ext uri="{FF2B5EF4-FFF2-40B4-BE49-F238E27FC236}">
                  <a16:creationId xmlns:a16="http://schemas.microsoft.com/office/drawing/2014/main" id="{72E5F0B8-C0CA-09F1-B9F9-3B91D252F842}"/>
                </a:ext>
              </a:extLst>
            </p:cNvPr>
            <p:cNvSpPr txBox="1"/>
            <p:nvPr/>
          </p:nvSpPr>
          <p:spPr>
            <a:xfrm>
              <a:off x="721267" y="2934624"/>
              <a:ext cx="3676205" cy="85683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b="1" dirty="0">
                  <a:solidFill>
                    <a:srgbClr val="00B5E6"/>
                  </a:solidFill>
                  <a:cs typeface="+mn-ea"/>
                  <a:sym typeface="+mn-lt"/>
                </a:rPr>
                <a:t>Monitoring &amp; Continuous Improvement </a:t>
              </a:r>
              <a:endParaRPr lang="zh-CN" altLang="en-US" sz="2400" b="1" dirty="0">
                <a:solidFill>
                  <a:srgbClr val="00B5E6"/>
                </a:solidFill>
                <a:cs typeface="+mn-ea"/>
                <a:sym typeface="+mn-lt"/>
              </a:endParaRPr>
            </a:p>
          </p:txBody>
        </p:sp>
        <p:sp>
          <p:nvSpPr>
            <p:cNvPr id="38" name="TextBox 88">
              <a:extLst>
                <a:ext uri="{FF2B5EF4-FFF2-40B4-BE49-F238E27FC236}">
                  <a16:creationId xmlns:a16="http://schemas.microsoft.com/office/drawing/2014/main" id="{1745B885-5483-6A64-9AD4-B205C3240C9F}"/>
                </a:ext>
              </a:extLst>
            </p:cNvPr>
            <p:cNvSpPr txBox="1"/>
            <p:nvPr/>
          </p:nvSpPr>
          <p:spPr>
            <a:xfrm>
              <a:off x="1193372" y="3959959"/>
              <a:ext cx="2756086" cy="18578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  <a:defRPr sz="1400" b="1">
                  <a:solidFill>
                    <a:schemeClr val="accent3">
                      <a:lumMod val="50000"/>
                    </a:schemeClr>
                  </a:solidFill>
                  <a:cs typeface="+mn-ea"/>
                </a:defRPr>
              </a:lvl1pPr>
            </a:lstStyle>
            <a:p>
              <a:r>
                <a:rPr lang="en-US" altLang="zh-CN" sz="1600" dirty="0">
                  <a:sym typeface="+mn-lt"/>
                </a:rPr>
                <a:t>P</a:t>
              </a:r>
              <a:r>
                <a:rPr lang="en-US" altLang="zh-CN" dirty="0">
                  <a:sym typeface="+mn-lt"/>
                </a:rPr>
                <a:t>ost-Deployment Monitoring</a:t>
              </a:r>
            </a:p>
            <a:p>
              <a:r>
                <a:rPr lang="en-US" altLang="zh-CN" sz="1600" dirty="0">
                  <a:sym typeface="+mn-lt"/>
                </a:rPr>
                <a:t>C</a:t>
              </a:r>
              <a:r>
                <a:rPr lang="en-US" altLang="zh-CN" dirty="0">
                  <a:sym typeface="+mn-lt"/>
                </a:rPr>
                <a:t>ontinuous Improvement &amp; </a:t>
              </a:r>
              <a:r>
                <a:rPr lang="en-US" altLang="zh-CN" sz="1600" dirty="0">
                  <a:sym typeface="+mn-lt"/>
                </a:rPr>
                <a:t>E</a:t>
              </a:r>
              <a:r>
                <a:rPr lang="en-US" altLang="zh-CN" dirty="0">
                  <a:sym typeface="+mn-lt"/>
                </a:rPr>
                <a:t>nhancements</a:t>
              </a:r>
            </a:p>
            <a:p>
              <a:r>
                <a:rPr lang="en-US" altLang="zh-CN" sz="1600" dirty="0">
                  <a:sym typeface="+mn-lt"/>
                </a:rPr>
                <a:t>K</a:t>
              </a:r>
              <a:r>
                <a:rPr lang="en-US" altLang="zh-CN" dirty="0">
                  <a:sym typeface="+mn-lt"/>
                </a:rPr>
                <a:t>nowledge Transfer &amp; Training</a:t>
              </a:r>
            </a:p>
            <a:p>
              <a:r>
                <a:rPr lang="en-US" altLang="zh-CN" sz="1600" dirty="0">
                  <a:sym typeface="+mn-lt"/>
                </a:rPr>
                <a:t>F</a:t>
              </a:r>
              <a:r>
                <a:rPr lang="en-US" altLang="zh-CN" dirty="0">
                  <a:sym typeface="+mn-lt"/>
                </a:rPr>
                <a:t>inal Handover &amp; Project Closeout</a:t>
              </a:r>
              <a:endParaRPr lang="zh-CN" altLang="en-US" dirty="0">
                <a:sym typeface="+mn-lt"/>
              </a:endParaRPr>
            </a:p>
          </p:txBody>
        </p:sp>
      </p:grpSp>
      <p:sp>
        <p:nvSpPr>
          <p:cNvPr id="39" name="CuadroTexto 553">
            <a:extLst>
              <a:ext uri="{FF2B5EF4-FFF2-40B4-BE49-F238E27FC236}">
                <a16:creationId xmlns:a16="http://schemas.microsoft.com/office/drawing/2014/main" id="{E3DC4522-2D53-001E-C711-914E07E0348F}"/>
              </a:ext>
            </a:extLst>
          </p:cNvPr>
          <p:cNvSpPr txBox="1"/>
          <p:nvPr/>
        </p:nvSpPr>
        <p:spPr>
          <a:xfrm>
            <a:off x="1114229" y="398421"/>
            <a:ext cx="1027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a typeface="Lato" charset="0"/>
                <a:cs typeface="Lato" charset="0"/>
              </a:rPr>
              <a:t>Implementation Roadmap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6E04E9-0A29-1580-78DB-2E956DB047BE}"/>
              </a:ext>
            </a:extLst>
          </p:cNvPr>
          <p:cNvSpPr/>
          <p:nvPr/>
        </p:nvSpPr>
        <p:spPr>
          <a:xfrm>
            <a:off x="1047904" y="1007729"/>
            <a:ext cx="10361851" cy="615541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pPr lvl="0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Aptos Display" panose="020B0004020202020204" pitchFamily="34" charset="0"/>
                <a:cs typeface="+mn-ea"/>
                <a:sym typeface="+mn-lt"/>
              </a:rPr>
              <a:t>The following roadmap outlines the key phases and activities to successfully implement an RPA program using UiPath and related technologies.</a:t>
            </a:r>
          </a:p>
        </p:txBody>
      </p:sp>
      <p:cxnSp>
        <p:nvCxnSpPr>
          <p:cNvPr id="41" name="直接连接符 6">
            <a:extLst>
              <a:ext uri="{FF2B5EF4-FFF2-40B4-BE49-F238E27FC236}">
                <a16:creationId xmlns:a16="http://schemas.microsoft.com/office/drawing/2014/main" id="{D9863D66-C3F6-004C-CF91-1E32C191B175}"/>
              </a:ext>
            </a:extLst>
          </p:cNvPr>
          <p:cNvCxnSpPr>
            <a:cxnSpLocks/>
          </p:cNvCxnSpPr>
          <p:nvPr/>
        </p:nvCxnSpPr>
        <p:spPr>
          <a:xfrm>
            <a:off x="1174740" y="1007729"/>
            <a:ext cx="5759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9">
            <a:extLst>
              <a:ext uri="{FF2B5EF4-FFF2-40B4-BE49-F238E27FC236}">
                <a16:creationId xmlns:a16="http://schemas.microsoft.com/office/drawing/2014/main" id="{442954C1-903D-5279-D2E7-CC411C0612AF}"/>
              </a:ext>
            </a:extLst>
          </p:cNvPr>
          <p:cNvSpPr txBox="1"/>
          <p:nvPr/>
        </p:nvSpPr>
        <p:spPr>
          <a:xfrm>
            <a:off x="843870" y="2945634"/>
            <a:ext cx="61427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迷你简粗倩" panose="03000509000000000000" pitchFamily="65" charset="-122"/>
                <a:ea typeface="迷你简粗倩" panose="03000509000000000000" pitchFamily="65" charset="-122"/>
              </a:defRPr>
            </a:lvl1pPr>
          </a:lstStyle>
          <a:p>
            <a:r>
              <a:rPr lang="en-US" altLang="zh-CN" sz="3200" dirty="0">
                <a:solidFill>
                  <a:srgbClr val="094074"/>
                </a:solidFill>
                <a:latin typeface="Aptos Display" panose="020B0004020202020204" pitchFamily="34" charset="0"/>
                <a:ea typeface="时尚中黑简体" panose="01010104010101010101" pitchFamily="2" charset="-122"/>
              </a:rPr>
              <a:t>01</a:t>
            </a:r>
            <a:endParaRPr lang="zh-CN" altLang="en-US" sz="3200" dirty="0">
              <a:solidFill>
                <a:srgbClr val="094074"/>
              </a:solidFill>
              <a:latin typeface="Aptos Display" panose="020B000402020202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43" name="文本框 9">
            <a:extLst>
              <a:ext uri="{FF2B5EF4-FFF2-40B4-BE49-F238E27FC236}">
                <a16:creationId xmlns:a16="http://schemas.microsoft.com/office/drawing/2014/main" id="{AC7CE6F2-8EBC-F2B0-93D3-1553D5C003BF}"/>
              </a:ext>
            </a:extLst>
          </p:cNvPr>
          <p:cNvSpPr txBox="1"/>
          <p:nvPr/>
        </p:nvSpPr>
        <p:spPr>
          <a:xfrm>
            <a:off x="3348340" y="2930105"/>
            <a:ext cx="61427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迷你简粗倩" panose="03000509000000000000" pitchFamily="65" charset="-122"/>
                <a:ea typeface="迷你简粗倩" panose="03000509000000000000" pitchFamily="65" charset="-122"/>
              </a:defRPr>
            </a:lvl1pPr>
          </a:lstStyle>
          <a:p>
            <a:r>
              <a:rPr lang="en-US" altLang="zh-CN" sz="3200" dirty="0">
                <a:solidFill>
                  <a:srgbClr val="3C6997"/>
                </a:solidFill>
                <a:latin typeface="Aptos Display" panose="020B0004020202020204" pitchFamily="34" charset="0"/>
                <a:ea typeface="时尚中黑简体" panose="01010104010101010101" pitchFamily="2" charset="-122"/>
              </a:rPr>
              <a:t>02</a:t>
            </a:r>
            <a:endParaRPr lang="zh-CN" altLang="en-US" sz="3200" dirty="0">
              <a:solidFill>
                <a:srgbClr val="3C6997"/>
              </a:solidFill>
              <a:latin typeface="Aptos Display" panose="020B000402020202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44" name="文本框 9">
            <a:extLst>
              <a:ext uri="{FF2B5EF4-FFF2-40B4-BE49-F238E27FC236}">
                <a16:creationId xmlns:a16="http://schemas.microsoft.com/office/drawing/2014/main" id="{2CE9B702-1182-C42D-62E7-9D621BA89786}"/>
              </a:ext>
            </a:extLst>
          </p:cNvPr>
          <p:cNvSpPr txBox="1"/>
          <p:nvPr/>
        </p:nvSpPr>
        <p:spPr>
          <a:xfrm>
            <a:off x="5980362" y="2940121"/>
            <a:ext cx="61427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迷你简粗倩" panose="03000509000000000000" pitchFamily="65" charset="-122"/>
                <a:ea typeface="迷你简粗倩" panose="03000509000000000000" pitchFamily="65" charset="-122"/>
              </a:defRPr>
            </a:lvl1pPr>
          </a:lstStyle>
          <a:p>
            <a:r>
              <a:rPr lang="en-US" altLang="zh-CN" sz="3200" dirty="0">
                <a:solidFill>
                  <a:srgbClr val="5B9BD5"/>
                </a:solidFill>
                <a:latin typeface="Aptos Display" panose="020B0004020202020204" pitchFamily="34" charset="0"/>
                <a:ea typeface="时尚中黑简体" panose="01010104010101010101" pitchFamily="2" charset="-122"/>
              </a:rPr>
              <a:t>03</a:t>
            </a:r>
            <a:endParaRPr lang="zh-CN" altLang="en-US" sz="3200" dirty="0">
              <a:solidFill>
                <a:srgbClr val="5B9BD5"/>
              </a:solidFill>
              <a:latin typeface="Aptos Display" panose="020B000402020202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50" name="文本框 9">
            <a:extLst>
              <a:ext uri="{FF2B5EF4-FFF2-40B4-BE49-F238E27FC236}">
                <a16:creationId xmlns:a16="http://schemas.microsoft.com/office/drawing/2014/main" id="{3D4CF3C3-AA61-C106-FBEA-9ED130E3E435}"/>
              </a:ext>
            </a:extLst>
          </p:cNvPr>
          <p:cNvSpPr txBox="1"/>
          <p:nvPr/>
        </p:nvSpPr>
        <p:spPr>
          <a:xfrm>
            <a:off x="8559691" y="2930105"/>
            <a:ext cx="61427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迷你简粗倩" panose="03000509000000000000" pitchFamily="65" charset="-122"/>
                <a:ea typeface="迷你简粗倩" panose="03000509000000000000" pitchFamily="65" charset="-122"/>
              </a:defRPr>
            </a:lvl1pPr>
          </a:lstStyle>
          <a:p>
            <a:r>
              <a:rPr lang="en-US" altLang="zh-CN" sz="3200" dirty="0">
                <a:solidFill>
                  <a:srgbClr val="00B5E6"/>
                </a:solidFill>
                <a:latin typeface="Aptos Display" panose="020B0004020202020204" pitchFamily="34" charset="0"/>
                <a:ea typeface="时尚中黑简体" panose="01010104010101010101" pitchFamily="2" charset="-122"/>
              </a:rPr>
              <a:t>04</a:t>
            </a:r>
            <a:endParaRPr lang="zh-CN" altLang="en-US" sz="3200" dirty="0">
              <a:solidFill>
                <a:srgbClr val="00B5E6"/>
              </a:solidFill>
              <a:latin typeface="Aptos Display" panose="020B000402020202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A0A6C3-81AE-2F53-7BF9-AFDBCD018A8D}"/>
              </a:ext>
            </a:extLst>
          </p:cNvPr>
          <p:cNvSpPr txBox="1"/>
          <p:nvPr/>
        </p:nvSpPr>
        <p:spPr>
          <a:xfrm>
            <a:off x="217449" y="3106506"/>
            <a:ext cx="1010631" cy="39162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72000" tIns="72000" rIns="72000" bIns="7200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sz="1600" b="1" kern="0" dirty="0">
                <a:solidFill>
                  <a:schemeClr val="accent6">
                    <a:lumMod val="50000"/>
                  </a:schemeClr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PHASE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D3DE737-B291-3ECD-FFA1-9C92C08F7F5B}"/>
              </a:ext>
            </a:extLst>
          </p:cNvPr>
          <p:cNvSpPr txBox="1"/>
          <p:nvPr/>
        </p:nvSpPr>
        <p:spPr>
          <a:xfrm>
            <a:off x="2735617" y="3116841"/>
            <a:ext cx="1010631" cy="39162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72000" tIns="72000" rIns="72000" bIns="7200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sz="1600" b="1" kern="0" dirty="0">
                <a:solidFill>
                  <a:schemeClr val="accent6">
                    <a:lumMod val="50000"/>
                  </a:schemeClr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PHASE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4AF00E-EA40-8787-10C4-F7228887FC1D}"/>
              </a:ext>
            </a:extLst>
          </p:cNvPr>
          <p:cNvSpPr txBox="1"/>
          <p:nvPr/>
        </p:nvSpPr>
        <p:spPr>
          <a:xfrm>
            <a:off x="5348760" y="3116841"/>
            <a:ext cx="1010631" cy="39162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72000" tIns="72000" rIns="72000" bIns="7200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sz="1600" b="1" kern="0" dirty="0">
                <a:solidFill>
                  <a:schemeClr val="accent6">
                    <a:lumMod val="50000"/>
                  </a:schemeClr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PHASE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17D405A-ECFF-F3E7-6E23-61F79E426326}"/>
              </a:ext>
            </a:extLst>
          </p:cNvPr>
          <p:cNvSpPr txBox="1"/>
          <p:nvPr/>
        </p:nvSpPr>
        <p:spPr>
          <a:xfrm>
            <a:off x="7924876" y="3116841"/>
            <a:ext cx="1010631" cy="391628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72000" tIns="72000" rIns="72000" bIns="7200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sz="1600" b="1" kern="0" dirty="0">
                <a:solidFill>
                  <a:schemeClr val="accent6">
                    <a:lumMod val="50000"/>
                  </a:schemeClr>
                </a:solidFill>
                <a:latin typeface="Aptos Display" panose="020B0004020202020204" pitchFamily="34" charset="0"/>
                <a:cs typeface="Arial" panose="020B0604020202020204" pitchFamily="34" charset="0"/>
              </a:rPr>
              <a:t>PHASE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E8360C-2FD1-DCB4-A5D5-51A8F409B96B}"/>
              </a:ext>
            </a:extLst>
          </p:cNvPr>
          <p:cNvSpPr/>
          <p:nvPr/>
        </p:nvSpPr>
        <p:spPr>
          <a:xfrm>
            <a:off x="13468199" y="-172176"/>
            <a:ext cx="1295400" cy="898161"/>
          </a:xfrm>
          <a:prstGeom prst="rect">
            <a:avLst/>
          </a:prstGeom>
          <a:solidFill>
            <a:srgbClr val="09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CCAE6F3-D08F-9F86-D6B2-FA03B8E769AA}"/>
              </a:ext>
            </a:extLst>
          </p:cNvPr>
          <p:cNvSpPr/>
          <p:nvPr/>
        </p:nvSpPr>
        <p:spPr>
          <a:xfrm>
            <a:off x="13468199" y="1007729"/>
            <a:ext cx="1295400" cy="898161"/>
          </a:xfrm>
          <a:prstGeom prst="rect">
            <a:avLst/>
          </a:prstGeom>
          <a:solidFill>
            <a:srgbClr val="3C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9448CBE-2DA1-A426-84BB-F0238759C4B6}"/>
              </a:ext>
            </a:extLst>
          </p:cNvPr>
          <p:cNvSpPr/>
          <p:nvPr/>
        </p:nvSpPr>
        <p:spPr>
          <a:xfrm>
            <a:off x="13506148" y="3437344"/>
            <a:ext cx="1295400" cy="898161"/>
          </a:xfrm>
          <a:prstGeom prst="rect">
            <a:avLst/>
          </a:prstGeom>
          <a:solidFill>
            <a:srgbClr val="00B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B975ED8-E1EE-643F-6F7B-2C7E9F8319DF}"/>
              </a:ext>
            </a:extLst>
          </p:cNvPr>
          <p:cNvSpPr/>
          <p:nvPr/>
        </p:nvSpPr>
        <p:spPr>
          <a:xfrm>
            <a:off x="13468199" y="4688606"/>
            <a:ext cx="1295400" cy="898161"/>
          </a:xfrm>
          <a:prstGeom prst="rect">
            <a:avLst/>
          </a:prstGeom>
          <a:solidFill>
            <a:srgbClr val="2F9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8" name="Rectangle 1087">
            <a:extLst>
              <a:ext uri="{FF2B5EF4-FFF2-40B4-BE49-F238E27FC236}">
                <a16:creationId xmlns:a16="http://schemas.microsoft.com/office/drawing/2014/main" id="{2093F3A4-2EDE-88D1-2891-AF73817B8415}"/>
              </a:ext>
            </a:extLst>
          </p:cNvPr>
          <p:cNvSpPr/>
          <p:nvPr/>
        </p:nvSpPr>
        <p:spPr>
          <a:xfrm>
            <a:off x="13468199" y="2232075"/>
            <a:ext cx="1295400" cy="898161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02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9.jpeg">
            <a:extLst>
              <a:ext uri="{FF2B5EF4-FFF2-40B4-BE49-F238E27FC236}">
                <a16:creationId xmlns:a16="http://schemas.microsoft.com/office/drawing/2014/main" id="{4342D94B-7A15-33E4-4900-CB258D85484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15730" y="1617038"/>
            <a:ext cx="6971270" cy="4976448"/>
          </a:xfrm>
          <a:prstGeom prst="rect">
            <a:avLst/>
          </a:prstGeom>
        </p:spPr>
      </p:pic>
      <p:sp>
        <p:nvSpPr>
          <p:cNvPr id="3" name="CuadroTexto 553">
            <a:extLst>
              <a:ext uri="{FF2B5EF4-FFF2-40B4-BE49-F238E27FC236}">
                <a16:creationId xmlns:a16="http://schemas.microsoft.com/office/drawing/2014/main" id="{81BFD6CD-C8D5-FAD3-5B18-0D0C8FF09F42}"/>
              </a:ext>
            </a:extLst>
          </p:cNvPr>
          <p:cNvSpPr txBox="1"/>
          <p:nvPr/>
        </p:nvSpPr>
        <p:spPr>
          <a:xfrm>
            <a:off x="1114229" y="398421"/>
            <a:ext cx="1027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a typeface="Lato" charset="0"/>
                <a:cs typeface="Lato" charset="0"/>
              </a:rPr>
              <a:t>Delivery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00BCC5-7A2E-EBFA-09ED-503144D79C41}"/>
              </a:ext>
            </a:extLst>
          </p:cNvPr>
          <p:cNvSpPr/>
          <p:nvPr/>
        </p:nvSpPr>
        <p:spPr>
          <a:xfrm>
            <a:off x="992253" y="1012584"/>
            <a:ext cx="10361851" cy="369320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pPr lvl="0"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Aptos Display" panose="020B0004020202020204" pitchFamily="34" charset="0"/>
                <a:cs typeface="+mn-ea"/>
                <a:sym typeface="+mn-lt"/>
              </a:rPr>
              <a:t>Netlink will follow the below Governance Model throughout the multiple phases of this project:</a:t>
            </a:r>
          </a:p>
        </p:txBody>
      </p:sp>
      <p:cxnSp>
        <p:nvCxnSpPr>
          <p:cNvPr id="5" name="直接连接符 6">
            <a:extLst>
              <a:ext uri="{FF2B5EF4-FFF2-40B4-BE49-F238E27FC236}">
                <a16:creationId xmlns:a16="http://schemas.microsoft.com/office/drawing/2014/main" id="{9C9B2AD8-AE3B-54D8-6C41-01CF3AAF9983}"/>
              </a:ext>
            </a:extLst>
          </p:cNvPr>
          <p:cNvCxnSpPr>
            <a:cxnSpLocks/>
          </p:cNvCxnSpPr>
          <p:nvPr/>
        </p:nvCxnSpPr>
        <p:spPr>
          <a:xfrm>
            <a:off x="1174740" y="1007729"/>
            <a:ext cx="5759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CuadroTexto 553">
            <a:extLst>
              <a:ext uri="{FF2B5EF4-FFF2-40B4-BE49-F238E27FC236}">
                <a16:creationId xmlns:a16="http://schemas.microsoft.com/office/drawing/2014/main" id="{3B0CDD61-3F15-E853-3B8C-D8BACF1A2612}"/>
              </a:ext>
            </a:extLst>
          </p:cNvPr>
          <p:cNvSpPr txBox="1"/>
          <p:nvPr/>
        </p:nvSpPr>
        <p:spPr>
          <a:xfrm rot="16200000">
            <a:off x="155375" y="3604690"/>
            <a:ext cx="3499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F5597"/>
                </a:solidFill>
                <a:ea typeface="Lato" charset="0"/>
                <a:cs typeface="Lato" charset="0"/>
              </a:rPr>
              <a:t>Project Governance</a:t>
            </a:r>
          </a:p>
        </p:txBody>
      </p:sp>
    </p:spTree>
    <p:extLst>
      <p:ext uri="{BB962C8B-B14F-4D97-AF65-F5344CB8AC3E}">
        <p14:creationId xmlns:p14="http://schemas.microsoft.com/office/powerpoint/2010/main" val="1575770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553">
            <a:extLst>
              <a:ext uri="{FF2B5EF4-FFF2-40B4-BE49-F238E27FC236}">
                <a16:creationId xmlns:a16="http://schemas.microsoft.com/office/drawing/2014/main" id="{81BFD6CD-C8D5-FAD3-5B18-0D0C8FF09F42}"/>
              </a:ext>
            </a:extLst>
          </p:cNvPr>
          <p:cNvSpPr txBox="1"/>
          <p:nvPr/>
        </p:nvSpPr>
        <p:spPr>
          <a:xfrm>
            <a:off x="1114229" y="398421"/>
            <a:ext cx="1027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a typeface="Lato" charset="0"/>
                <a:cs typeface="Lato" charset="0"/>
              </a:rPr>
              <a:t>Delivery Model</a:t>
            </a:r>
          </a:p>
        </p:txBody>
      </p:sp>
      <p:cxnSp>
        <p:nvCxnSpPr>
          <p:cNvPr id="5" name="直接连接符 6">
            <a:extLst>
              <a:ext uri="{FF2B5EF4-FFF2-40B4-BE49-F238E27FC236}">
                <a16:creationId xmlns:a16="http://schemas.microsoft.com/office/drawing/2014/main" id="{9C9B2AD8-AE3B-54D8-6C41-01CF3AAF9983}"/>
              </a:ext>
            </a:extLst>
          </p:cNvPr>
          <p:cNvCxnSpPr>
            <a:cxnSpLocks/>
          </p:cNvCxnSpPr>
          <p:nvPr/>
        </p:nvCxnSpPr>
        <p:spPr>
          <a:xfrm>
            <a:off x="1174740" y="1007729"/>
            <a:ext cx="3092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F27BC6-AAAB-F354-6C15-A0FBC9B733E7}"/>
              </a:ext>
            </a:extLst>
          </p:cNvPr>
          <p:cNvSpPr txBox="1"/>
          <p:nvPr/>
        </p:nvSpPr>
        <p:spPr>
          <a:xfrm rot="16200000">
            <a:off x="-2081725" y="3224000"/>
            <a:ext cx="54357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2F5597"/>
                </a:solidFill>
                <a:ea typeface="Lato" charset="0"/>
                <a:cs typeface="Lato" charset="0"/>
              </a:defRPr>
            </a:lvl1pPr>
          </a:lstStyle>
          <a:p>
            <a:pPr algn="ctr"/>
            <a:r>
              <a:rPr lang="en-US" dirty="0"/>
              <a:t>Automation Implementation Methodology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5D1D1D4-1AF0-896D-137B-18EDD94A3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105431"/>
              </p:ext>
            </p:extLst>
          </p:nvPr>
        </p:nvGraphicFramePr>
        <p:xfrm>
          <a:off x="1174740" y="1147590"/>
          <a:ext cx="10278023" cy="5430994"/>
        </p:xfrm>
        <a:graphic>
          <a:graphicData uri="http://schemas.openxmlformats.org/drawingml/2006/table">
            <a:tbl>
              <a:tblPr/>
              <a:tblGrid>
                <a:gridCol w="1120022">
                  <a:extLst>
                    <a:ext uri="{9D8B030D-6E8A-4147-A177-3AD203B41FA5}">
                      <a16:colId xmlns:a16="http://schemas.microsoft.com/office/drawing/2014/main" val="1532308624"/>
                    </a:ext>
                  </a:extLst>
                </a:gridCol>
                <a:gridCol w="1911927">
                  <a:extLst>
                    <a:ext uri="{9D8B030D-6E8A-4147-A177-3AD203B41FA5}">
                      <a16:colId xmlns:a16="http://schemas.microsoft.com/office/drawing/2014/main" val="232813539"/>
                    </a:ext>
                  </a:extLst>
                </a:gridCol>
                <a:gridCol w="3823855">
                  <a:extLst>
                    <a:ext uri="{9D8B030D-6E8A-4147-A177-3AD203B41FA5}">
                      <a16:colId xmlns:a16="http://schemas.microsoft.com/office/drawing/2014/main" val="1306016241"/>
                    </a:ext>
                  </a:extLst>
                </a:gridCol>
                <a:gridCol w="3422219">
                  <a:extLst>
                    <a:ext uri="{9D8B030D-6E8A-4147-A177-3AD203B41FA5}">
                      <a16:colId xmlns:a16="http://schemas.microsoft.com/office/drawing/2014/main" val="2053009539"/>
                    </a:ext>
                  </a:extLst>
                </a:gridCol>
              </a:tblGrid>
              <a:tr h="285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Display" panose="020B0004020202020204" pitchFamily="34" charset="0"/>
                        </a:rPr>
                        <a:t>Stage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Display" panose="020B0004020202020204" pitchFamily="34" charset="0"/>
                        </a:rPr>
                        <a:t>Role Involved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Display" panose="020B0004020202020204" pitchFamily="34" charset="0"/>
                        </a:rPr>
                        <a:t>Key Task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9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Display" panose="020B0004020202020204" pitchFamily="34" charset="0"/>
                        </a:rPr>
                        <a:t>Output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69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295590"/>
                  </a:ext>
                </a:extLst>
              </a:tr>
              <a:tr h="304309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Display" panose="020B0004020202020204" pitchFamily="34" charset="0"/>
                        </a:rPr>
                        <a:t>Kick Off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•Solution Architect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•Set up the overall expectations of the project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Reviewing the SOW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655090"/>
                  </a:ext>
                </a:extLst>
              </a:tr>
              <a:tr h="304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Project Manager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Early RPA readiness discussions about: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Setting up communication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785947"/>
                  </a:ext>
                </a:extLst>
              </a:tr>
              <a:tr h="4245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Infrastructure Engineer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− Client’s environment and infrastructure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Completing the customer readiness checklist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16954"/>
                  </a:ext>
                </a:extLst>
              </a:tr>
              <a:tr h="2854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 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− Test and dev environments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Initiating the Issue Tracker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807736"/>
                  </a:ext>
                </a:extLst>
              </a:tr>
              <a:tr h="2237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 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− Test data/test cases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 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22418"/>
                  </a:ext>
                </a:extLst>
              </a:tr>
              <a:tr h="45646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Display" panose="020B0004020202020204" pitchFamily="34" charset="0"/>
                        </a:rPr>
                        <a:t>Process Analyze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•Solution Architect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Analyze the chosen process in its as-is state and start the PDD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Defining and finalizing the “to-be” process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149083"/>
                  </a:ext>
                </a:extLst>
              </a:tr>
              <a:tr h="304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Project Manager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Identify the degree of automation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Completing and approving the PDD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648644"/>
                  </a:ext>
                </a:extLst>
              </a:tr>
              <a:tr h="3043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Business Analyst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Streamline the business flow to the ‘to-be’ process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Creating and approving the UAT plan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080473"/>
                  </a:ext>
                </a:extLst>
              </a:tr>
              <a:tr h="3059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 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Fill the PDD with the as-is and to-be processes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 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443781"/>
                  </a:ext>
                </a:extLst>
              </a:tr>
              <a:tr h="45646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Display" panose="020B0004020202020204" pitchFamily="34" charset="0"/>
                        </a:rPr>
                        <a:t>Solution Design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Business Analyst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Design a future state flow and maps out modules for automation development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Completing the SDD document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8248"/>
                  </a:ext>
                </a:extLst>
              </a:tr>
              <a:tr h="7607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Solution Architect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Use Application Tracker to record access required by the developer to build and run automation UAT and Production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Completing the Application Tracker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246007"/>
                  </a:ext>
                </a:extLst>
              </a:tr>
              <a:tr h="7028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Project Manager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Prepare the Technical Testing plan encompassing UAT scenarios, functional testing, and system integration testing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Completing the Technical Testing Plan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101895"/>
                  </a:ext>
                </a:extLst>
              </a:tr>
              <a:tr h="3115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• Automation Developers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 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Display" panose="020B0004020202020204" pitchFamily="34" charset="0"/>
                        </a:rPr>
                        <a:t> </a:t>
                      </a:r>
                    </a:p>
                  </a:txBody>
                  <a:tcPr marL="6010" marR="6010" marT="601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11986"/>
                  </a:ext>
                </a:extLst>
              </a:tr>
            </a:tbl>
          </a:graphicData>
        </a:graphic>
      </p:graphicFrame>
      <p:sp>
        <p:nvSpPr>
          <p:cNvPr id="45" name="Rectangle 44">
            <a:extLst>
              <a:ext uri="{FF2B5EF4-FFF2-40B4-BE49-F238E27FC236}">
                <a16:creationId xmlns:a16="http://schemas.microsoft.com/office/drawing/2014/main" id="{D8A663FD-2108-03B9-454C-304375A0AF5B}"/>
              </a:ext>
            </a:extLst>
          </p:cNvPr>
          <p:cNvSpPr/>
          <p:nvPr/>
        </p:nvSpPr>
        <p:spPr>
          <a:xfrm>
            <a:off x="13468199" y="-172176"/>
            <a:ext cx="1295400" cy="898161"/>
          </a:xfrm>
          <a:prstGeom prst="rect">
            <a:avLst/>
          </a:prstGeom>
          <a:solidFill>
            <a:srgbClr val="09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3A1A26F-3D3E-B611-D0C1-61359AF53026}"/>
              </a:ext>
            </a:extLst>
          </p:cNvPr>
          <p:cNvSpPr/>
          <p:nvPr/>
        </p:nvSpPr>
        <p:spPr>
          <a:xfrm>
            <a:off x="13468199" y="1007729"/>
            <a:ext cx="1295400" cy="898161"/>
          </a:xfrm>
          <a:prstGeom prst="rect">
            <a:avLst/>
          </a:prstGeom>
          <a:solidFill>
            <a:srgbClr val="3C6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76FAD7-43CA-FBEB-E9FD-0681DF096761}"/>
              </a:ext>
            </a:extLst>
          </p:cNvPr>
          <p:cNvSpPr/>
          <p:nvPr/>
        </p:nvSpPr>
        <p:spPr>
          <a:xfrm>
            <a:off x="13658699" y="2234102"/>
            <a:ext cx="1295400" cy="898161"/>
          </a:xfrm>
          <a:prstGeom prst="rect">
            <a:avLst/>
          </a:prstGeom>
          <a:solidFill>
            <a:srgbClr val="5A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755BC39-5027-A7A9-8487-29B6CAEB06E4}"/>
              </a:ext>
            </a:extLst>
          </p:cNvPr>
          <p:cNvSpPr/>
          <p:nvPr/>
        </p:nvSpPr>
        <p:spPr>
          <a:xfrm>
            <a:off x="13658699" y="3414007"/>
            <a:ext cx="1295400" cy="898161"/>
          </a:xfrm>
          <a:prstGeom prst="rect">
            <a:avLst/>
          </a:prstGeom>
          <a:solidFill>
            <a:srgbClr val="FFD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56C94D2-B0C9-0C77-C62B-B3B2D9338AAD}"/>
              </a:ext>
            </a:extLst>
          </p:cNvPr>
          <p:cNvSpPr/>
          <p:nvPr/>
        </p:nvSpPr>
        <p:spPr>
          <a:xfrm>
            <a:off x="13658699" y="4444741"/>
            <a:ext cx="1295400" cy="898161"/>
          </a:xfrm>
          <a:prstGeom prst="rect">
            <a:avLst/>
          </a:prstGeom>
          <a:solidFill>
            <a:srgbClr val="FE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Rectangle 1105">
            <a:extLst>
              <a:ext uri="{FF2B5EF4-FFF2-40B4-BE49-F238E27FC236}">
                <a16:creationId xmlns:a16="http://schemas.microsoft.com/office/drawing/2014/main" id="{B195A284-4540-B930-C8EC-D24E8001BDA2}"/>
              </a:ext>
            </a:extLst>
          </p:cNvPr>
          <p:cNvSpPr/>
          <p:nvPr/>
        </p:nvSpPr>
        <p:spPr>
          <a:xfrm>
            <a:off x="13658699" y="5475475"/>
            <a:ext cx="1295400" cy="898161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07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553">
            <a:extLst>
              <a:ext uri="{FF2B5EF4-FFF2-40B4-BE49-F238E27FC236}">
                <a16:creationId xmlns:a16="http://schemas.microsoft.com/office/drawing/2014/main" id="{81BFD6CD-C8D5-FAD3-5B18-0D0C8FF09F42}"/>
              </a:ext>
            </a:extLst>
          </p:cNvPr>
          <p:cNvSpPr txBox="1"/>
          <p:nvPr/>
        </p:nvSpPr>
        <p:spPr>
          <a:xfrm>
            <a:off x="1114229" y="398421"/>
            <a:ext cx="1027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a typeface="Lato" charset="0"/>
                <a:cs typeface="Lato" charset="0"/>
              </a:rPr>
              <a:t>Delivery Model</a:t>
            </a:r>
          </a:p>
        </p:txBody>
      </p:sp>
      <p:cxnSp>
        <p:nvCxnSpPr>
          <p:cNvPr id="5" name="直接连接符 6">
            <a:extLst>
              <a:ext uri="{FF2B5EF4-FFF2-40B4-BE49-F238E27FC236}">
                <a16:creationId xmlns:a16="http://schemas.microsoft.com/office/drawing/2014/main" id="{9C9B2AD8-AE3B-54D8-6C41-01CF3AAF9983}"/>
              </a:ext>
            </a:extLst>
          </p:cNvPr>
          <p:cNvCxnSpPr>
            <a:cxnSpLocks/>
          </p:cNvCxnSpPr>
          <p:nvPr/>
        </p:nvCxnSpPr>
        <p:spPr>
          <a:xfrm>
            <a:off x="1174740" y="1007729"/>
            <a:ext cx="3092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F27BC6-AAAB-F354-6C15-A0FBC9B733E7}"/>
              </a:ext>
            </a:extLst>
          </p:cNvPr>
          <p:cNvSpPr txBox="1"/>
          <p:nvPr/>
        </p:nvSpPr>
        <p:spPr>
          <a:xfrm rot="16200000">
            <a:off x="-2081725" y="3224000"/>
            <a:ext cx="54357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2F5597"/>
                </a:solidFill>
                <a:ea typeface="Lato" charset="0"/>
                <a:cs typeface="Lato" charset="0"/>
              </a:defRPr>
            </a:lvl1pPr>
          </a:lstStyle>
          <a:p>
            <a:pPr algn="ctr"/>
            <a:r>
              <a:rPr lang="en-US" dirty="0"/>
              <a:t>Automation Implementation Methodology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0095874-F5A5-666F-F4F4-AF7B6D846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203126"/>
              </p:ext>
            </p:extLst>
          </p:nvPr>
        </p:nvGraphicFramePr>
        <p:xfrm>
          <a:off x="1174740" y="1189895"/>
          <a:ext cx="10278023" cy="5335347"/>
        </p:xfrm>
        <a:graphic>
          <a:graphicData uri="http://schemas.openxmlformats.org/drawingml/2006/table">
            <a:tbl>
              <a:tblPr/>
              <a:tblGrid>
                <a:gridCol w="1194387">
                  <a:extLst>
                    <a:ext uri="{9D8B030D-6E8A-4147-A177-3AD203B41FA5}">
                      <a16:colId xmlns:a16="http://schemas.microsoft.com/office/drawing/2014/main" val="3622642092"/>
                    </a:ext>
                  </a:extLst>
                </a:gridCol>
                <a:gridCol w="1377558">
                  <a:extLst>
                    <a:ext uri="{9D8B030D-6E8A-4147-A177-3AD203B41FA5}">
                      <a16:colId xmlns:a16="http://schemas.microsoft.com/office/drawing/2014/main" val="1417146374"/>
                    </a:ext>
                  </a:extLst>
                </a:gridCol>
                <a:gridCol w="5136572">
                  <a:extLst>
                    <a:ext uri="{9D8B030D-6E8A-4147-A177-3AD203B41FA5}">
                      <a16:colId xmlns:a16="http://schemas.microsoft.com/office/drawing/2014/main" val="2234465612"/>
                    </a:ext>
                  </a:extLst>
                </a:gridCol>
                <a:gridCol w="2569506">
                  <a:extLst>
                    <a:ext uri="{9D8B030D-6E8A-4147-A177-3AD203B41FA5}">
                      <a16:colId xmlns:a16="http://schemas.microsoft.com/office/drawing/2014/main" val="421489948"/>
                    </a:ext>
                  </a:extLst>
                </a:gridCol>
              </a:tblGrid>
              <a:tr h="2033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Stage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Role Involved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Key Task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9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Output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123880"/>
                  </a:ext>
                </a:extLst>
              </a:tr>
              <a:tr h="294019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Development &amp; Testing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Solution Architect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Create the modules outlined in the design whiteboard using the PDD and SDD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Building automation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77971"/>
                  </a:ext>
                </a:extLst>
              </a:tr>
              <a:tr h="4900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Project Manager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Review and make necessary changes to the code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Completing Unit and Integration Testing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598819"/>
                  </a:ext>
                </a:extLst>
              </a:tr>
              <a:tr h="4020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Automation Developers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Test and run the modules individually in controlled settings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Completing code review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328323"/>
                  </a:ext>
                </a:extLst>
              </a:tr>
              <a:tr h="2033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Execute the Technical Testing plan after Development and Unit Testing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Executing Technical Testing plan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401447"/>
                  </a:ext>
                </a:extLst>
              </a:tr>
              <a:tr h="4020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Create automated tests for functional testing to confirm large functions independently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771535"/>
                  </a:ext>
                </a:extLst>
              </a:tr>
              <a:tr h="2033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Complete end-to-end test for system integration testing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216851"/>
                  </a:ext>
                </a:extLst>
              </a:tr>
              <a:tr h="2986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Run all UAT test scenarios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233843"/>
                  </a:ext>
                </a:extLst>
              </a:tr>
              <a:tr h="294019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User Acceptance Testing (UAT)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Business Analyst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Conduct UAT in coordination with the implementation team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Executing UAT Test Cases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205861"/>
                  </a:ext>
                </a:extLst>
              </a:tr>
              <a:tr h="4020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Solution Architect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Run all the potential happy path and business exception scenarios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Signing off client business team test execution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708895"/>
                  </a:ext>
                </a:extLst>
              </a:tr>
              <a:tr h="2033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Project Manager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Ensure all agreed-upon scenarios are tested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Completing the Run book document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212567"/>
                  </a:ext>
                </a:extLst>
              </a:tr>
              <a:tr h="4020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Automation Developers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Log any deviations and fix that with the help of the Automation Team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229325"/>
                  </a:ext>
                </a:extLst>
              </a:tr>
              <a:tr h="2033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Create a Runbook document template with the following details: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400774"/>
                  </a:ext>
                </a:extLst>
              </a:tr>
              <a:tr h="2940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− System architecture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771841"/>
                  </a:ext>
                </a:extLst>
              </a:tr>
              <a:tr h="2033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− Production environments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2861"/>
                  </a:ext>
                </a:extLst>
              </a:tr>
              <a:tr h="2940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− Operating instructions for automation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44562"/>
                  </a:ext>
                </a:extLst>
              </a:tr>
              <a:tr h="2940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− Instructions to the operations, IT, and automation implementation team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722675"/>
                  </a:ext>
                </a:extLst>
              </a:tr>
              <a:tr h="2033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• Document the Runbook template for every automation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95" marR="4295" marT="42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52478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31F55CB-7637-E9A6-1B4B-54EA3B4B049C}"/>
              </a:ext>
            </a:extLst>
          </p:cNvPr>
          <p:cNvSpPr/>
          <p:nvPr/>
        </p:nvSpPr>
        <p:spPr>
          <a:xfrm>
            <a:off x="13658699" y="5475475"/>
            <a:ext cx="1295400" cy="898161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541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>
          <a:solidFill>
            <a:srgbClr val="E0301E"/>
          </a:solidFill>
          <a:prstDash val="sysDash"/>
        </a:ln>
      </a:spPr>
      <a:bodyPr wrap="square" lIns="72000" tIns="72000" rIns="72000" bIns="72000" rtlCol="0">
        <a:spAutoFit/>
      </a:bodyPr>
      <a:lstStyle>
        <a:defPPr marL="85725" indent="-85725" algn="l">
          <a:spcAft>
            <a:spcPts val="300"/>
          </a:spcAft>
          <a:buFont typeface="Arial" pitchFamily="34" charset="0"/>
          <a:buChar char="•"/>
          <a:defRPr sz="1100" kern="0" dirty="0" smtClean="0">
            <a:solidFill>
              <a:schemeClr val="accent6">
                <a:lumMod val="50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9A0F39783029408C5AA0C4CF5B5D57" ma:contentTypeVersion="15" ma:contentTypeDescription="Create a new document." ma:contentTypeScope="" ma:versionID="290affbd2b3c9822d406e9fbd2799ac8">
  <xsd:schema xmlns:xsd="http://www.w3.org/2001/XMLSchema" xmlns:xs="http://www.w3.org/2001/XMLSchema" xmlns:p="http://schemas.microsoft.com/office/2006/metadata/properties" xmlns:ns2="fe7a58e1-b97e-4a51-9588-3f469a0f13b5" xmlns:ns3="164f0bf1-3a65-4579-ab4d-15b2a280f273" targetNamespace="http://schemas.microsoft.com/office/2006/metadata/properties" ma:root="true" ma:fieldsID="fe1395c54c5d3b03ac4b567810a81e36" ns2:_="" ns3:_="">
    <xsd:import namespace="fe7a58e1-b97e-4a51-9588-3f469a0f13b5"/>
    <xsd:import namespace="164f0bf1-3a65-4579-ab4d-15b2a280f2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LengthInSeconds" minOccurs="0"/>
                <xsd:element ref="ns3:MediaServiceDateTaken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7a58e1-b97e-4a51-9588-3f469a0f13b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18d15430-9d32-4511-878a-6097a5ebb100}" ma:internalName="TaxCatchAll" ma:showField="CatchAllData" ma:web="fe7a58e1-b97e-4a51-9588-3f469a0f13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4f0bf1-3a65-4579-ab4d-15b2a280f2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da99315b-c7b1-4b6e-ae0b-0c80e01deb6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64f0bf1-3a65-4579-ab4d-15b2a280f273">
      <Terms xmlns="http://schemas.microsoft.com/office/infopath/2007/PartnerControls"/>
    </lcf76f155ced4ddcb4097134ff3c332f>
    <TaxCatchAll xmlns="fe7a58e1-b97e-4a51-9588-3f469a0f13b5" xsi:nil="true"/>
    <SharedWithUsers xmlns="fe7a58e1-b97e-4a51-9588-3f469a0f13b5">
      <UserInfo>
        <DisplayName>Veerendra Singh Rawat</DisplayName>
        <AccountId>377</AccountId>
        <AccountType/>
      </UserInfo>
      <UserInfo>
        <DisplayName>Samar Qureshi</DisplayName>
        <AccountId>412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88F929-F68E-447B-92E8-0562ADD4F5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7a58e1-b97e-4a51-9588-3f469a0f13b5"/>
    <ds:schemaRef ds:uri="164f0bf1-3a65-4579-ab4d-15b2a280f2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E01056-5D7A-4C98-8D19-0D4D1476D148}">
  <ds:schemaRefs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purl.org/dc/terms/"/>
    <ds:schemaRef ds:uri="164f0bf1-3a65-4579-ab4d-15b2a280f273"/>
    <ds:schemaRef ds:uri="http://schemas.microsoft.com/office/2006/metadata/properties"/>
    <ds:schemaRef ds:uri="http://purl.org/dc/dcmitype/"/>
    <ds:schemaRef ds:uri="http://schemas.openxmlformats.org/package/2006/metadata/core-properties"/>
    <ds:schemaRef ds:uri="fe7a58e1-b97e-4a51-9588-3f469a0f13b5"/>
  </ds:schemaRefs>
</ds:datastoreItem>
</file>

<file path=customXml/itemProps3.xml><?xml version="1.0" encoding="utf-8"?>
<ds:datastoreItem xmlns:ds="http://schemas.openxmlformats.org/officeDocument/2006/customXml" ds:itemID="{0DB5BE0B-3CEC-44DF-8690-0DDF9F15C0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22549</TotalTime>
  <Words>2180</Words>
  <Application>Microsoft Office PowerPoint</Application>
  <PresentationFormat>Widescreen</PresentationFormat>
  <Paragraphs>503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ADLaM Display</vt:lpstr>
      <vt:lpstr>Aptos</vt:lpstr>
      <vt:lpstr>Aptos Display</vt:lpstr>
      <vt:lpstr>Aptos Narrow</vt:lpstr>
      <vt:lpstr>Arial</vt:lpstr>
      <vt:lpstr>Calibri</vt:lpstr>
      <vt:lpstr>Calibri Light</vt:lpstr>
      <vt:lpstr>Helvetica Neue Medium</vt:lpstr>
      <vt:lpstr>Lato</vt:lpstr>
      <vt:lpstr>Times New Roman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wise Topics</dc:title>
  <dc:creator>Rohit Patel</dc:creator>
  <cp:lastModifiedBy>Dhirendra  Tripathi</cp:lastModifiedBy>
  <cp:revision>1022</cp:revision>
  <dcterms:created xsi:type="dcterms:W3CDTF">2022-07-04T09:25:55Z</dcterms:created>
  <dcterms:modified xsi:type="dcterms:W3CDTF">2024-09-12T14:46:18Z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0x0101008F9A0F39783029408C5AA0C4CF5B5D57</vt:lpwstr>
  </property>
  <property fmtid="{D5CDD505-2E9C-101B-9397-08002B2CF9AE}" pid="3" name="MSIP_Label_a3b05df4-48d3-4365-b6bf-a621d2a537c2_Enabled">
    <vt:lpwstr>True</vt:lpwstr>
  </property>
  <property fmtid="{D5CDD505-2E9C-101B-9397-08002B2CF9AE}" pid="4" name="MSIP_Label_a3b05df4-48d3-4365-b6bf-a621d2a537c2_SiteId">
    <vt:lpwstr>b5a7d450-d1ea-4239-a49a-882668c334a7</vt:lpwstr>
  </property>
  <property fmtid="{D5CDD505-2E9C-101B-9397-08002B2CF9AE}" pid="5" name="MSIP_Label_a3b05df4-48d3-4365-b6bf-a621d2a537c2_SetDate">
    <vt:lpwstr>2022-08-12T13:42:59Z</vt:lpwstr>
  </property>
  <property fmtid="{D5CDD505-2E9C-101B-9397-08002B2CF9AE}" pid="6" name="MSIP_Label_a3b05df4-48d3-4365-b6bf-a621d2a537c2_Name">
    <vt:lpwstr>Do Not Forward</vt:lpwstr>
  </property>
  <property fmtid="{D5CDD505-2E9C-101B-9397-08002B2CF9AE}" pid="7" name="MSIP_Label_a3b05df4-48d3-4365-b6bf-a621d2a537c2_Extended_MSFT_Method">
    <vt:lpwstr>Privileged</vt:lpwstr>
  </property>
  <property fmtid="{D5CDD505-2E9C-101B-9397-08002B2CF9AE}" pid="8" name="MediaServiceImageTags">
    <vt:lpwstr/>
  </property>
</Properties>
</file>